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660" r:id="rId3"/>
  </p:sldMasterIdLst>
  <p:notesMasterIdLst>
    <p:notesMasterId r:id="rId20"/>
  </p:notesMasterIdLst>
  <p:sldIdLst>
    <p:sldId id="262" r:id="rId4"/>
    <p:sldId id="257" r:id="rId5"/>
    <p:sldId id="2147482289" r:id="rId6"/>
    <p:sldId id="2147482291" r:id="rId7"/>
    <p:sldId id="2147482292" r:id="rId8"/>
    <p:sldId id="2147482288" r:id="rId9"/>
    <p:sldId id="2147482293" r:id="rId10"/>
    <p:sldId id="2147482295" r:id="rId11"/>
    <p:sldId id="2147482298" r:id="rId12"/>
    <p:sldId id="263" r:id="rId13"/>
    <p:sldId id="2147482378" r:id="rId14"/>
    <p:sldId id="2147482380" r:id="rId15"/>
    <p:sldId id="260" r:id="rId16"/>
    <p:sldId id="2147482296" r:id="rId17"/>
    <p:sldId id="264" r:id="rId18"/>
    <p:sldId id="2147482297"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1C4107-21E2-61D6-A038-BFC0EFBE2DD9}" name="Jessica Shaker" initials="JS" userId="S::Jessica.Shaker@erg.com::3271f126-0905-4f8c-8b86-a0dfb789a92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12C76"/>
    <a:srgbClr val="D0E3F6"/>
    <a:srgbClr val="426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p:restoredTop sz="91562" autoAdjust="0"/>
  </p:normalViewPr>
  <p:slideViewPr>
    <p:cSldViewPr snapToGrid="0">
      <p:cViewPr>
        <p:scale>
          <a:sx n="42" d="100"/>
          <a:sy n="42" d="100"/>
        </p:scale>
        <p:origin x="933" y="3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8/10/relationships/authors" Target="author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BE1DB3D-2A73-CF4C-B6D0-BE0D37F8F907}" type="datetimeFigureOut">
              <a:rPr lang="en-US" smtClean="0"/>
              <a:t>3/31/2026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AD92DA9-6045-F74B-9EB4-E1765B14556D}" type="slidenum">
              <a:rPr lang="en-US" smtClean="0"/>
              <a:t>‹#›</a:t>
            </a:fld>
            <a:endParaRPr lang="en-US"/>
          </a:p>
        </p:txBody>
      </p:sp>
    </p:spTree>
    <p:extLst>
      <p:ext uri="{BB962C8B-B14F-4D97-AF65-F5344CB8AC3E}">
        <p14:creationId xmlns:p14="http://schemas.microsoft.com/office/powerpoint/2010/main" val="403910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info@i2sl.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D92DA9-6045-F74B-9EB4-E1765B14556D}" type="slidenum">
              <a:rPr lang="en-US" smtClean="0"/>
              <a:t>7</a:t>
            </a:fld>
            <a:endParaRPr lang="en-US"/>
          </a:p>
        </p:txBody>
      </p:sp>
    </p:spTree>
    <p:extLst>
      <p:ext uri="{BB962C8B-B14F-4D97-AF65-F5344CB8AC3E}">
        <p14:creationId xmlns:p14="http://schemas.microsoft.com/office/powerpoint/2010/main" val="408137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D92DA9-6045-F74B-9EB4-E1765B14556D}" type="slidenum">
              <a:rPr lang="en-US" smtClean="0"/>
              <a:t>10</a:t>
            </a:fld>
            <a:endParaRPr lang="en-US"/>
          </a:p>
        </p:txBody>
      </p:sp>
    </p:spTree>
    <p:extLst>
      <p:ext uri="{BB962C8B-B14F-4D97-AF65-F5344CB8AC3E}">
        <p14:creationId xmlns:p14="http://schemas.microsoft.com/office/powerpoint/2010/main" val="374453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658A0-A671-B421-CA3A-FA22D9F1D5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7DD8AD-9308-EEEB-B91A-CA59BC321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43F32-5BB2-99D5-2136-483135B8B89A}"/>
              </a:ext>
            </a:extLst>
          </p:cNvPr>
          <p:cNvSpPr>
            <a:spLocks noGrp="1"/>
          </p:cNvSpPr>
          <p:nvPr>
            <p:ph type="body" idx="1"/>
          </p:nvPr>
        </p:nvSpPr>
        <p:spPr/>
        <p: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Labs2Zero is one of I2SL’s largest programs supporting our mission to help labs reduce energy, emissions, and operational costs. </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Labs2Zero tools are all based on the free Lab Benchmarking Tool, a peer database of over 1,400 lab buildings that allows you to compare your facility’s energy performance to facilities of similar size, type, location, and more. You can also add a building’s lifecycle assessment data to benchmark its embodied carbon.</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If you enter facility and utility data into the LBT, you will receive a free Energy Score and Operational Emissions Score; they assess your lab building’s performance compared to peers on a percentile basis from 1 to 100, similar to ENERGY STAR ratings. You can also set a target Energy Score for a lab building and see what your energy intensity would need to be to achieve that score.</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Once you get an Energy Score for a lab building, an AIM Report can show you how to save energy and money. I’ll explain more about this software in a moment.</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I2SL is also developing two different professional accreditations: Labs2Zero Champions and Labs2Zero Experts. </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Champions (like me) understand and encourage ways to use the Labs2Zero tools to help improve lab buildings. Experts will be technical professionals who can train others on how to use these tools. If you are interested in becoming a Labs2Zero Champion or Expert, you can email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info@i2sl.org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to hear about future trainings.</a:t>
            </a:r>
          </a:p>
          <a:p>
            <a:endParaRPr lang="en-US" dirty="0"/>
          </a:p>
        </p:txBody>
      </p:sp>
      <p:sp>
        <p:nvSpPr>
          <p:cNvPr id="4" name="Slide Number Placeholder 3">
            <a:extLst>
              <a:ext uri="{FF2B5EF4-FFF2-40B4-BE49-F238E27FC236}">
                <a16:creationId xmlns:a16="http://schemas.microsoft.com/office/drawing/2014/main" id="{C7D7CAE1-7C11-27BC-7209-FF0D70C410E2}"/>
              </a:ext>
            </a:extLst>
          </p:cNvPr>
          <p:cNvSpPr>
            <a:spLocks noGrp="1"/>
          </p:cNvSpPr>
          <p:nvPr>
            <p:ph type="sldNum" sz="quarter" idx="5"/>
          </p:nvPr>
        </p:nvSpPr>
        <p:spPr/>
        <p:txBody>
          <a:bodyPr/>
          <a:lstStyle/>
          <a:p>
            <a:fld id="{F909E64B-82F1-474F-99A2-F15A489D5138}" type="slidenum">
              <a:rPr lang="en-US" smtClean="0"/>
              <a:t>11</a:t>
            </a:fld>
            <a:endParaRPr lang="en-US"/>
          </a:p>
        </p:txBody>
      </p:sp>
    </p:spTree>
    <p:extLst>
      <p:ext uri="{BB962C8B-B14F-4D97-AF65-F5344CB8AC3E}">
        <p14:creationId xmlns:p14="http://schemas.microsoft.com/office/powerpoint/2010/main" val="134445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Actionable Insights and Measures Report, or AIM, is the first automated energy audit software made exclusively for laboratory buildings. Here’s how it works: </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AIM takes the building data that a user enters into the Lab Benchmarking Tool and suggests specific measures to save energy. Then the user can build a package of measures customized to your goals and budget.</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AIM calculates potential energy savings and estimated implementation costs for each measure and takes into account how these measures interact with each other.</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AIM also displays relevant case studies of those measures in action in similar facilities.</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AIM allows you to generate a PDF report with all of this information. A subscription to AIM allows you to generate multiple packages and reports on an unlimited number of lab buildings.</a:t>
            </a:r>
          </a:p>
          <a:p>
            <a:pPr marL="342900" marR="0" lvl="0" indent="-342900">
              <a:lnSpc>
                <a:spcPct val="115000"/>
              </a:lnSpc>
              <a:spcAft>
                <a:spcPts val="800"/>
              </a:spcAft>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You can learn more about all these Labs2Zero tools at lbt.i2sl.org. </a:t>
            </a:r>
          </a:p>
          <a:p>
            <a:endParaRPr lang="en-US" dirty="0"/>
          </a:p>
        </p:txBody>
      </p:sp>
      <p:sp>
        <p:nvSpPr>
          <p:cNvPr id="4" name="Slide Number Placeholder 3"/>
          <p:cNvSpPr>
            <a:spLocks noGrp="1"/>
          </p:cNvSpPr>
          <p:nvPr>
            <p:ph type="sldNum" sz="quarter" idx="5"/>
          </p:nvPr>
        </p:nvSpPr>
        <p:spPr/>
        <p:txBody>
          <a:bodyPr/>
          <a:lstStyle/>
          <a:p>
            <a:fld id="{BBA05ECD-8C75-46AB-9628-9B81D639E59D}" type="slidenum">
              <a:rPr lang="en-US" smtClean="0"/>
              <a:t>12</a:t>
            </a:fld>
            <a:endParaRPr lang="en-US"/>
          </a:p>
        </p:txBody>
      </p:sp>
    </p:spTree>
    <p:extLst>
      <p:ext uri="{BB962C8B-B14F-4D97-AF65-F5344CB8AC3E}">
        <p14:creationId xmlns:p14="http://schemas.microsoft.com/office/powerpoint/2010/main" val="285314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D92DA9-6045-F74B-9EB4-E1765B14556D}" type="slidenum">
              <a:rPr lang="en-US" smtClean="0"/>
              <a:t>14</a:t>
            </a:fld>
            <a:endParaRPr lang="en-US"/>
          </a:p>
        </p:txBody>
      </p:sp>
    </p:spTree>
    <p:extLst>
      <p:ext uri="{BB962C8B-B14F-4D97-AF65-F5344CB8AC3E}">
        <p14:creationId xmlns:p14="http://schemas.microsoft.com/office/powerpoint/2010/main" val="2942360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customXml" Target="../../customXml/item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8.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8.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26DB5"/>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F0EC78C-8C44-81EF-5DFB-9A4B527FCE19}"/>
              </a:ext>
            </a:extLst>
          </p:cNvPr>
          <p:cNvSpPr/>
          <p:nvPr userDrawn="1"/>
        </p:nvSpPr>
        <p:spPr>
          <a:xfrm>
            <a:off x="-1878688" y="-887487"/>
            <a:ext cx="9097930" cy="9097930"/>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034E95DF-C5FF-631B-832A-98F3015BFF12}"/>
              </a:ext>
            </a:extLst>
          </p:cNvPr>
          <p:cNvSpPr>
            <a:spLocks noGrp="1"/>
          </p:cNvSpPr>
          <p:nvPr>
            <p:ph type="ctrTitle"/>
          </p:nvPr>
        </p:nvSpPr>
        <p:spPr>
          <a:xfrm>
            <a:off x="784480" y="1175541"/>
            <a:ext cx="5720035" cy="2387600"/>
          </a:xfrm>
        </p:spPr>
        <p:txBody>
          <a:bodyPr anchor="ctr">
            <a:normAutofit/>
          </a:bodyPr>
          <a:lstStyle>
            <a:lvl1pPr algn="l">
              <a:defRPr sz="4800" b="1">
                <a:solidFill>
                  <a:srgbClr val="312C7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F8002F7F-025F-9C01-60B4-C44E867A23F7}"/>
              </a:ext>
            </a:extLst>
          </p:cNvPr>
          <p:cNvSpPr>
            <a:spLocks noGrp="1"/>
          </p:cNvSpPr>
          <p:nvPr>
            <p:ph type="subTitle" idx="1"/>
          </p:nvPr>
        </p:nvSpPr>
        <p:spPr>
          <a:xfrm>
            <a:off x="773970" y="3835098"/>
            <a:ext cx="5730546" cy="1655762"/>
          </a:xfrm>
        </p:spPr>
        <p:txBody>
          <a:bodyPr/>
          <a:lstStyle>
            <a:lvl1pPr marL="0" indent="0" algn="l">
              <a:buNone/>
              <a:defRPr sz="240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7" name="Date Placeholder 3">
            <a:extLst>
              <a:ext uri="{FF2B5EF4-FFF2-40B4-BE49-F238E27FC236}">
                <a16:creationId xmlns:a16="http://schemas.microsoft.com/office/drawing/2014/main" id="{0D8215C5-72D1-97C8-B76A-46359C600251}"/>
              </a:ext>
            </a:extLst>
          </p:cNvPr>
          <p:cNvSpPr>
            <a:spLocks noGrp="1"/>
          </p:cNvSpPr>
          <p:nvPr>
            <p:ph type="dt" sz="half" idx="2"/>
          </p:nvPr>
        </p:nvSpPr>
        <p:spPr>
          <a:xfrm>
            <a:off x="9083347" y="5868427"/>
            <a:ext cx="2743200" cy="365125"/>
          </a:xfrm>
          <a:prstGeom prst="rect">
            <a:avLst/>
          </a:prstGeom>
        </p:spPr>
        <p:txBody>
          <a:bodyPr vert="horz" lIns="91440" tIns="45720" rIns="91440" bIns="45720" rtlCol="0" anchor="ctr"/>
          <a:lstStyle>
            <a:lvl1pPr algn="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BF7B5A30-BE8C-AC43-98C1-57A05FB7EA3E}" type="datetime4">
              <a:rPr lang="en-US" smtClean="0"/>
              <a:pPr/>
              <a:t>March 31, 2026</a:t>
            </a:fld>
            <a:endParaRPr lang="en-US" dirty="0"/>
          </a:p>
        </p:txBody>
      </p:sp>
      <p:pic>
        <p:nvPicPr>
          <p:cNvPr id="28" name="Picture 27">
            <a:extLst>
              <a:ext uri="{FF2B5EF4-FFF2-40B4-BE49-F238E27FC236}">
                <a16:creationId xmlns:a16="http://schemas.microsoft.com/office/drawing/2014/main" id="{E623F30F-594A-5035-294A-0AB9A4FF9B9A}"/>
              </a:ext>
            </a:extLst>
          </p:cNvPr>
          <p:cNvPicPr>
            <a:picLocks noChangeAspect="1"/>
          </p:cNvPicPr>
          <p:nvPr userDrawn="1"/>
        </p:nvPicPr>
        <p:blipFill>
          <a:blip r:embed="rId2"/>
          <a:srcRect/>
          <a:stretch/>
        </p:blipFill>
        <p:spPr>
          <a:xfrm>
            <a:off x="187627" y="5781838"/>
            <a:ext cx="2679095" cy="917249"/>
          </a:xfrm>
          <a:prstGeom prst="rect">
            <a:avLst/>
          </a:prstGeom>
        </p:spPr>
      </p:pic>
    </p:spTree>
    <p:extLst>
      <p:ext uri="{BB962C8B-B14F-4D97-AF65-F5344CB8AC3E}">
        <p14:creationId xmlns:p14="http://schemas.microsoft.com/office/powerpoint/2010/main" val="22777284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Gradient DB–Petrol 8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7" name="Cognisphere" descr="Siemens Cognisphere on Deep Blue Petrol gradient">
            <a:extLst>
              <a:ext uri="{FF2B5EF4-FFF2-40B4-BE49-F238E27FC236}">
                <a16:creationId xmlns:a16="http://schemas.microsoft.com/office/drawing/2014/main" id="{70837433-2C09-4518-AF0D-697A97CAC3AD}"/>
              </a:ext>
            </a:extLst>
          </p:cNvPr>
          <p:cNvPicPr>
            <a:picLocks noChangeAspect="1"/>
          </p:cNvPicPr>
          <p:nvPr userDrawn="1"/>
        </p:nvPicPr>
        <p:blipFill>
          <a:blip r:embed="rId2"/>
          <a:srcRect/>
          <a:stretch/>
        </p:blipFill>
        <p:spPr bwMode="invGray">
          <a:xfrm>
            <a:off x="692" y="0"/>
            <a:ext cx="12190615"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400" y="1414464"/>
            <a:ext cx="11376788"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a:t>Click to edit Master title style 80 </a:t>
            </a:r>
            <a:r>
              <a:rPr lang="en-US" err="1"/>
              <a:t>pt</a:t>
            </a:r>
            <a:endParaRPr lang="en-US"/>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a:t>Subhead for headline size 80 </a:t>
            </a:r>
            <a:r>
              <a:rPr lang="en-US" err="1"/>
              <a:t>pt</a:t>
            </a:r>
            <a:endParaRPr lang="en-US"/>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bwMode="black">
          <a:xfrm>
            <a:off x="411163" y="6310800"/>
            <a:ext cx="9288000" cy="547200"/>
          </a:xfrm>
        </p:spPr>
        <p:txBody>
          <a:bodyPr/>
          <a:lstStyle/>
          <a:p>
            <a:pPr>
              <a:lnSpc>
                <a:spcPct val="100000"/>
              </a:lnSpc>
            </a:pPr>
            <a:r>
              <a:rPr lang="it-IT"/>
              <a:t>Unrestricted | ©Siemens 2023 | Supplier Collaboration Day| September 2023</a:t>
            </a:r>
            <a:endParaRPr lang="en-US"/>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bwMode="black">
          <a:xfrm>
            <a:off x="10274400" y="6364800"/>
            <a:ext cx="1512000" cy="240408"/>
          </a:xfrm>
          <a:prstGeom prst="rect">
            <a:avLst/>
          </a:prstGeom>
        </p:spPr>
      </p:pic>
    </p:spTree>
    <p:extLst>
      <p:ext uri="{BB962C8B-B14F-4D97-AF65-F5344CB8AC3E}">
        <p14:creationId xmlns:p14="http://schemas.microsoft.com/office/powerpoint/2010/main" val="1276603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p>
            <a:r>
              <a:rPr lang="en-US"/>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bwMode="black"/>
        <p:txBody>
          <a:bodyPr/>
          <a:lstStyle/>
          <a:p>
            <a:pPr>
              <a:lnSpc>
                <a:spcPct val="100000"/>
              </a:lnSpc>
            </a:pPr>
            <a:r>
              <a:rPr lang="it-IT"/>
              <a:t>Unrestricted | ©Siemens 2023 | Supplier Collaboration Day| September 2023</a:t>
            </a:r>
            <a:endParaRPr lang="en-US"/>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bwMode="black"/>
        <p:txBody>
          <a:bodyPr/>
          <a:lstStyle/>
          <a:p>
            <a:r>
              <a:rPr lang="en-US"/>
              <a:t>Page </a:t>
            </a:r>
            <a:fld id="{15EBE321-CBB1-4E91-BD14-37C8D44326FB}" type="slidenum">
              <a:rPr lang="en-US" smtClean="0"/>
              <a:pPr/>
              <a:t>‹#›</a:t>
            </a:fld>
            <a:endParaRPr lang="en-US"/>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35188" y="6418800"/>
            <a:ext cx="1152000" cy="183168"/>
          </a:xfrm>
          <a:prstGeom prst="rect">
            <a:avLst/>
          </a:prstGeom>
        </p:spPr>
      </p:pic>
    </p:spTree>
    <p:extLst>
      <p:ext uri="{BB962C8B-B14F-4D97-AF65-F5344CB8AC3E}">
        <p14:creationId xmlns:p14="http://schemas.microsoft.com/office/powerpoint/2010/main" val="2803956349"/>
      </p:ext>
    </p:extLst>
  </p:cSld>
  <p:clrMapOvr>
    <a:masterClrMapping/>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leed color Deep Blue">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lvl1pPr>
              <a:defRPr>
                <a:solidFill>
                  <a:schemeClr val="tx1"/>
                </a:solidFill>
              </a:defRPr>
            </a:lvl1pPr>
          </a:lstStyle>
          <a:p>
            <a:r>
              <a:rPr lang="en-US"/>
              <a:t>Click to edit Master title style</a:t>
            </a:r>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bwMode="black"/>
        <p:txBody>
          <a:bodyPr/>
          <a:lstStyle/>
          <a:p>
            <a:pPr>
              <a:lnSpc>
                <a:spcPct val="100000"/>
              </a:lnSpc>
            </a:pPr>
            <a:r>
              <a:rPr lang="it-IT"/>
              <a:t>Unrestricted | ©Siemens 2023 | Supplier Collaboration Day| September 2023</a:t>
            </a:r>
            <a:endParaRPr lang="en-US"/>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bwMode="black"/>
        <p:txBody>
          <a:bodyPr/>
          <a:lstStyle/>
          <a:p>
            <a:r>
              <a:rPr lang="en-US"/>
              <a:t>Page </a:t>
            </a:r>
            <a:fld id="{15EBE321-CBB1-4E91-BD14-37C8D44326FB}" type="slidenum">
              <a:rPr lang="en-US" smtClean="0"/>
              <a:pPr/>
              <a:t>‹#›</a:t>
            </a:fld>
            <a:endParaRPr lang="en-US"/>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35188" y="6418800"/>
            <a:ext cx="1152000" cy="183168"/>
          </a:xfrm>
          <a:prstGeom prst="rect">
            <a:avLst/>
          </a:prstGeom>
        </p:spPr>
      </p:pic>
    </p:spTree>
    <p:extLst>
      <p:ext uri="{BB962C8B-B14F-4D97-AF65-F5344CB8AC3E}">
        <p14:creationId xmlns:p14="http://schemas.microsoft.com/office/powerpoint/2010/main" val="4778185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color Gradien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lvl1pPr>
              <a:defRPr>
                <a:solidFill>
                  <a:schemeClr val="tx1"/>
                </a:solidFill>
              </a:defRPr>
            </a:lvl1pPr>
          </a:lstStyle>
          <a:p>
            <a:r>
              <a:rPr lang="en-US"/>
              <a:t>Click to edit Master title style</a:t>
            </a:r>
          </a:p>
        </p:txBody>
      </p:sp>
      <p:sp>
        <p:nvSpPr>
          <p:cNvPr id="5" name="Footer Placeholder">
            <a:extLst>
              <a:ext uri="{FF2B5EF4-FFF2-40B4-BE49-F238E27FC236}">
                <a16:creationId xmlns:a16="http://schemas.microsoft.com/office/drawing/2014/main" id="{E4BECE54-DDA8-4D2C-8A02-4C8E3E1585E1}"/>
              </a:ext>
            </a:extLst>
          </p:cNvPr>
          <p:cNvSpPr>
            <a:spLocks noGrp="1"/>
          </p:cNvSpPr>
          <p:nvPr>
            <p:ph type="ftr" sz="quarter" idx="10"/>
          </p:nvPr>
        </p:nvSpPr>
        <p:spPr bwMode="black"/>
        <p:txBody>
          <a:bodyPr/>
          <a:lstStyle/>
          <a:p>
            <a:pPr>
              <a:lnSpc>
                <a:spcPct val="100000"/>
              </a:lnSpc>
            </a:pPr>
            <a:r>
              <a:rPr lang="it-IT"/>
              <a:t>Unrestricted | ©Siemens 2023 | Supplier Collaboration Day| September 2023</a:t>
            </a:r>
            <a:endParaRPr lang="en-US"/>
          </a:p>
        </p:txBody>
      </p:sp>
      <p:sp>
        <p:nvSpPr>
          <p:cNvPr id="6" name="Slide Number Placeholder">
            <a:extLst>
              <a:ext uri="{FF2B5EF4-FFF2-40B4-BE49-F238E27FC236}">
                <a16:creationId xmlns:a16="http://schemas.microsoft.com/office/drawing/2014/main" id="{07B7E75B-80B4-49F8-AA70-A41C9D896853}"/>
              </a:ext>
            </a:extLst>
          </p:cNvPr>
          <p:cNvSpPr>
            <a:spLocks noGrp="1"/>
          </p:cNvSpPr>
          <p:nvPr>
            <p:ph type="sldNum" sz="quarter" idx="11"/>
          </p:nvPr>
        </p:nvSpPr>
        <p:spPr bwMode="black"/>
        <p:txBody>
          <a:bodyPr/>
          <a:lstStyle/>
          <a:p>
            <a:r>
              <a:rPr lang="en-US"/>
              <a:t>Page </a:t>
            </a:r>
            <a:fld id="{15EBE321-CBB1-4E91-BD14-37C8D44326FB}" type="slidenum">
              <a:rPr lang="en-US" smtClean="0"/>
              <a:pPr/>
              <a:t>‹#›</a:t>
            </a:fld>
            <a:endParaRPr lang="en-US"/>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35188" y="6418800"/>
            <a:ext cx="1152000" cy="183168"/>
          </a:xfrm>
          <a:prstGeom prst="rect">
            <a:avLst/>
          </a:prstGeom>
        </p:spPr>
      </p:pic>
    </p:spTree>
    <p:extLst>
      <p:ext uri="{BB962C8B-B14F-4D97-AF65-F5344CB8AC3E}">
        <p14:creationId xmlns:p14="http://schemas.microsoft.com/office/powerpoint/2010/main" val="30471753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3">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bwMode="black"/>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bwMode="black">
          <a:xfrm>
            <a:off x="411162" y="1414800"/>
            <a:ext cx="7199313"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bwMode="black"/>
        <p:txBody>
          <a:bodyPr/>
          <a:lstStyle/>
          <a:p>
            <a:pPr>
              <a:lnSpc>
                <a:spcPct val="100000"/>
              </a:lnSpc>
            </a:pPr>
            <a:r>
              <a:rPr lang="it-IT"/>
              <a:t>Unrestricted | ©Siemens 2023 | Supplier Collaboration Day| September 2023</a:t>
            </a:r>
            <a:endParaRPr lang="en-US"/>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bwMode="black"/>
        <p:txBody>
          <a:bodyPr/>
          <a:lstStyle/>
          <a:p>
            <a:r>
              <a:rPr lang="en-US"/>
              <a:t>Page </a:t>
            </a:r>
            <a:fld id="{15EBE321-CBB1-4E91-BD14-37C8D44326FB}" type="slidenum">
              <a:rPr lang="en-US" smtClean="0"/>
              <a:pPr/>
              <a:t>‹#›</a:t>
            </a:fld>
            <a:endParaRPr lang="en-US"/>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35188" y="6418800"/>
            <a:ext cx="1152000" cy="183168"/>
          </a:xfrm>
          <a:prstGeom prst="rect">
            <a:avLst/>
          </a:prstGeom>
        </p:spPr>
      </p:pic>
    </p:spTree>
    <p:extLst>
      <p:ext uri="{BB962C8B-B14F-4D97-AF65-F5344CB8AC3E}">
        <p14:creationId xmlns:p14="http://schemas.microsoft.com/office/powerpoint/2010/main" val="2630794327"/>
      </p:ext>
    </p:extLst>
  </p:cSld>
  <p:clrMapOvr>
    <a:masterClrMapping/>
  </p:clrMapOvr>
  <p:extLst>
    <p:ext uri="{DCECCB84-F9BA-43D5-87BE-67443E8EF086}">
      <p15:sldGuideLst xmlns:p15="http://schemas.microsoft.com/office/powerpoint/2012/main">
        <p15:guide id="1" pos="259">
          <p15:clr>
            <a:srgbClr val="65CEFF"/>
          </p15:clr>
        </p15:guide>
        <p15:guide id="2" pos="4794">
          <p15:clr>
            <a:srgbClr val="65CEFF"/>
          </p15:clr>
        </p15:guide>
        <p15:guide id="3" pos="6472">
          <p15:clr>
            <a:srgbClr val="65CEFF"/>
          </p15:clr>
        </p15:guide>
        <p15:guide id="4" pos="7425">
          <p15:clr>
            <a:srgbClr val="65CEFF"/>
          </p15:clr>
        </p15:guide>
        <p15:guide id="5" orient="horz" pos="302">
          <p15:clr>
            <a:srgbClr val="65CEFF"/>
          </p15:clr>
        </p15:guide>
        <p15:guide id="6" orient="horz" pos="664">
          <p15:clr>
            <a:srgbClr val="65CEFF"/>
          </p15:clr>
        </p15:guide>
        <p15:guide id="7" orient="horz" pos="891">
          <p15:clr>
            <a:srgbClr val="65CEFF"/>
          </p15:clr>
        </p15:guide>
        <p15:guide id="8" orient="horz" pos="3658">
          <p15:clr>
            <a:srgbClr val="65CEFF"/>
          </p15:clr>
        </p15:guide>
        <p15:guide id="9" orient="horz" pos="3885">
          <p15:clr>
            <a:srgbClr val="65CEFF"/>
          </p15:clr>
        </p15:guide>
        <p15:guide id="10" orient="horz" pos="4157">
          <p15:clr>
            <a:srgbClr val="65CE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Gradient DB–Petrol 8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7" name="Cognisphere" descr="Siemens Cognisphere on Deep Blue Petrol gradient">
            <a:extLst>
              <a:ext uri="{FF2B5EF4-FFF2-40B4-BE49-F238E27FC236}">
                <a16:creationId xmlns:a16="http://schemas.microsoft.com/office/drawing/2014/main" id="{70837433-2C09-4518-AF0D-697A97CAC3AD}"/>
              </a:ext>
            </a:extLst>
          </p:cNvPr>
          <p:cNvPicPr>
            <a:picLocks noChangeAspect="1"/>
          </p:cNvPicPr>
          <p:nvPr userDrawn="1"/>
        </p:nvPicPr>
        <p:blipFill>
          <a:blip r:embed="rId2"/>
          <a:srcRect/>
          <a:stretch/>
        </p:blipFill>
        <p:spPr bwMode="invGray">
          <a:xfrm>
            <a:off x="692" y="0"/>
            <a:ext cx="12190615"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400" y="1414464"/>
            <a:ext cx="11376788"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a:t>Click to edit Master title style 80 </a:t>
            </a:r>
            <a:r>
              <a:rPr lang="en-US" err="1"/>
              <a:t>pt</a:t>
            </a:r>
            <a:endParaRPr lang="en-US"/>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a:t>Subhead for headline size 80 </a:t>
            </a:r>
            <a:r>
              <a:rPr lang="en-US" err="1"/>
              <a:t>pt</a:t>
            </a:r>
            <a:endParaRPr lang="en-US"/>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bwMode="black">
          <a:xfrm>
            <a:off x="411163" y="6310800"/>
            <a:ext cx="9288000" cy="547200"/>
          </a:xfrm>
        </p:spPr>
        <p:txBody>
          <a:bodyPr/>
          <a:lstStyle/>
          <a:p>
            <a:pPr>
              <a:lnSpc>
                <a:spcPct val="100000"/>
              </a:lnSpc>
            </a:pPr>
            <a:r>
              <a:rPr lang="it-IT"/>
              <a:t>Unrestricted | ©Siemens 2023 | Supplier Collaboration Day| September 2023</a:t>
            </a:r>
            <a:endParaRPr lang="en-US"/>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bwMode="black">
          <a:xfrm>
            <a:off x="10274400" y="6364800"/>
            <a:ext cx="1512000" cy="240408"/>
          </a:xfrm>
          <a:prstGeom prst="rect">
            <a:avLst/>
          </a:prstGeom>
        </p:spPr>
      </p:pic>
    </p:spTree>
    <p:extLst>
      <p:ext uri="{BB962C8B-B14F-4D97-AF65-F5344CB8AC3E}">
        <p14:creationId xmlns:p14="http://schemas.microsoft.com/office/powerpoint/2010/main" val="39897263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p>
            <a:r>
              <a:rPr lang="en-US"/>
              <a:t>Click to edit Master title style</a:t>
            </a:r>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bwMode="black"/>
        <p:txBody>
          <a:bodyPr/>
          <a:lstStyle/>
          <a:p>
            <a:pPr>
              <a:lnSpc>
                <a:spcPct val="100000"/>
              </a:lnSpc>
            </a:pPr>
            <a:r>
              <a:rPr lang="it-IT"/>
              <a:t>Unrestricted | ©Siemens 2023 | Supplier Collaboration Day| September 2023</a:t>
            </a:r>
            <a:endParaRPr lang="en-US"/>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bwMode="black"/>
        <p:txBody>
          <a:bodyPr/>
          <a:lstStyle/>
          <a:p>
            <a:r>
              <a:rPr lang="en-US"/>
              <a:t>Page </a:t>
            </a:r>
            <a:fld id="{15EBE321-CBB1-4E91-BD14-37C8D44326FB}" type="slidenum">
              <a:rPr lang="en-US" smtClean="0"/>
              <a:pPr/>
              <a:t>‹#›</a:t>
            </a:fld>
            <a:endParaRPr lang="en-US"/>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35188" y="6418800"/>
            <a:ext cx="1152000" cy="183168"/>
          </a:xfrm>
          <a:prstGeom prst="rect">
            <a:avLst/>
          </a:prstGeom>
        </p:spPr>
      </p:pic>
    </p:spTree>
    <p:extLst>
      <p:ext uri="{BB962C8B-B14F-4D97-AF65-F5344CB8AC3E}">
        <p14:creationId xmlns:p14="http://schemas.microsoft.com/office/powerpoint/2010/main" val="4007792332"/>
      </p:ext>
    </p:extLst>
  </p:cSld>
  <p:clrMapOvr>
    <a:masterClrMapping/>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ull bleed color Deep Blue">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lvl1pPr>
              <a:defRPr>
                <a:solidFill>
                  <a:schemeClr val="tx1"/>
                </a:solidFill>
              </a:defRPr>
            </a:lvl1pPr>
          </a:lstStyle>
          <a:p>
            <a:r>
              <a:rPr lang="en-US"/>
              <a:t>Click to edit Master title style</a:t>
            </a:r>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bwMode="black"/>
        <p:txBody>
          <a:bodyPr/>
          <a:lstStyle/>
          <a:p>
            <a:pPr>
              <a:lnSpc>
                <a:spcPct val="100000"/>
              </a:lnSpc>
            </a:pPr>
            <a:r>
              <a:rPr lang="it-IT"/>
              <a:t>Unrestricted | ©Siemens 2023 | Supplier Collaboration Day| September 2023</a:t>
            </a:r>
            <a:endParaRPr lang="en-US"/>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bwMode="black"/>
        <p:txBody>
          <a:bodyPr/>
          <a:lstStyle/>
          <a:p>
            <a:r>
              <a:rPr lang="en-US"/>
              <a:t>Page </a:t>
            </a:r>
            <a:fld id="{15EBE321-CBB1-4E91-BD14-37C8D44326FB}" type="slidenum">
              <a:rPr lang="en-US" smtClean="0"/>
              <a:pPr/>
              <a:t>‹#›</a:t>
            </a:fld>
            <a:endParaRPr lang="en-US"/>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35188" y="6418800"/>
            <a:ext cx="1152000" cy="183168"/>
          </a:xfrm>
          <a:prstGeom prst="rect">
            <a:avLst/>
          </a:prstGeom>
        </p:spPr>
      </p:pic>
    </p:spTree>
    <p:extLst>
      <p:ext uri="{BB962C8B-B14F-4D97-AF65-F5344CB8AC3E}">
        <p14:creationId xmlns:p14="http://schemas.microsoft.com/office/powerpoint/2010/main" val="38486990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bleed color Gradien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lvl1pPr>
              <a:defRPr>
                <a:solidFill>
                  <a:schemeClr val="tx1"/>
                </a:solidFill>
              </a:defRPr>
            </a:lvl1pPr>
          </a:lstStyle>
          <a:p>
            <a:r>
              <a:rPr lang="en-US"/>
              <a:t>Click to edit Master title style</a:t>
            </a:r>
          </a:p>
        </p:txBody>
      </p:sp>
      <p:sp>
        <p:nvSpPr>
          <p:cNvPr id="5" name="Footer Placeholder">
            <a:extLst>
              <a:ext uri="{FF2B5EF4-FFF2-40B4-BE49-F238E27FC236}">
                <a16:creationId xmlns:a16="http://schemas.microsoft.com/office/drawing/2014/main" id="{E4BECE54-DDA8-4D2C-8A02-4C8E3E1585E1}"/>
              </a:ext>
            </a:extLst>
          </p:cNvPr>
          <p:cNvSpPr>
            <a:spLocks noGrp="1"/>
          </p:cNvSpPr>
          <p:nvPr>
            <p:ph type="ftr" sz="quarter" idx="10"/>
          </p:nvPr>
        </p:nvSpPr>
        <p:spPr bwMode="black"/>
        <p:txBody>
          <a:bodyPr/>
          <a:lstStyle/>
          <a:p>
            <a:pPr>
              <a:lnSpc>
                <a:spcPct val="100000"/>
              </a:lnSpc>
            </a:pPr>
            <a:r>
              <a:rPr lang="it-IT"/>
              <a:t>Unrestricted | ©Siemens 2023 | Supplier Collaboration Day| September 2023</a:t>
            </a:r>
            <a:endParaRPr lang="en-US"/>
          </a:p>
        </p:txBody>
      </p:sp>
      <p:sp>
        <p:nvSpPr>
          <p:cNvPr id="6" name="Slide Number Placeholder">
            <a:extLst>
              <a:ext uri="{FF2B5EF4-FFF2-40B4-BE49-F238E27FC236}">
                <a16:creationId xmlns:a16="http://schemas.microsoft.com/office/drawing/2014/main" id="{07B7E75B-80B4-49F8-AA70-A41C9D896853}"/>
              </a:ext>
            </a:extLst>
          </p:cNvPr>
          <p:cNvSpPr>
            <a:spLocks noGrp="1"/>
          </p:cNvSpPr>
          <p:nvPr>
            <p:ph type="sldNum" sz="quarter" idx="11"/>
          </p:nvPr>
        </p:nvSpPr>
        <p:spPr bwMode="black"/>
        <p:txBody>
          <a:bodyPr/>
          <a:lstStyle/>
          <a:p>
            <a:r>
              <a:rPr lang="en-US"/>
              <a:t>Page </a:t>
            </a:r>
            <a:fld id="{15EBE321-CBB1-4E91-BD14-37C8D44326FB}" type="slidenum">
              <a:rPr lang="en-US" smtClean="0"/>
              <a:pPr/>
              <a:t>‹#›</a:t>
            </a:fld>
            <a:endParaRPr lang="en-US"/>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35188" y="6418800"/>
            <a:ext cx="1152000" cy="183168"/>
          </a:xfrm>
          <a:prstGeom prst="rect">
            <a:avLst/>
          </a:prstGeom>
        </p:spPr>
      </p:pic>
    </p:spTree>
    <p:extLst>
      <p:ext uri="{BB962C8B-B14F-4D97-AF65-F5344CB8AC3E}">
        <p14:creationId xmlns:p14="http://schemas.microsoft.com/office/powerpoint/2010/main" val="10299442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3">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bwMode="black"/>
        <p:txBody>
          <a:bodyPr/>
          <a:lstStyle/>
          <a:p>
            <a:r>
              <a:rPr lang="en-US"/>
              <a:t>Click to edit Master title style</a:t>
            </a:r>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bwMode="black">
          <a:xfrm>
            <a:off x="411162" y="1414800"/>
            <a:ext cx="7199313" cy="475200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bwMode="black"/>
        <p:txBody>
          <a:bodyPr/>
          <a:lstStyle/>
          <a:p>
            <a:pPr>
              <a:lnSpc>
                <a:spcPct val="100000"/>
              </a:lnSpc>
            </a:pPr>
            <a:r>
              <a:rPr lang="it-IT"/>
              <a:t>Unrestricted | ©Siemens 2023 | Supplier Collaboration Day| September 2023</a:t>
            </a:r>
            <a:endParaRPr lang="en-US"/>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bwMode="black"/>
        <p:txBody>
          <a:bodyPr/>
          <a:lstStyle/>
          <a:p>
            <a:r>
              <a:rPr lang="en-US"/>
              <a:t>Page </a:t>
            </a:r>
            <a:fld id="{15EBE321-CBB1-4E91-BD14-37C8D44326FB}" type="slidenum">
              <a:rPr lang="en-US" smtClean="0"/>
              <a:pPr/>
              <a:t>‹#›</a:t>
            </a:fld>
            <a:endParaRPr lang="en-US"/>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35188" y="6418800"/>
            <a:ext cx="1152000" cy="183168"/>
          </a:xfrm>
          <a:prstGeom prst="rect">
            <a:avLst/>
          </a:prstGeom>
        </p:spPr>
      </p:pic>
    </p:spTree>
    <p:extLst>
      <p:ext uri="{BB962C8B-B14F-4D97-AF65-F5344CB8AC3E}">
        <p14:creationId xmlns:p14="http://schemas.microsoft.com/office/powerpoint/2010/main" val="2408651021"/>
      </p:ext>
    </p:extLst>
  </p:cSld>
  <p:clrMapOvr>
    <a:masterClrMapping/>
  </p:clrMapOvr>
  <p:extLst>
    <p:ext uri="{DCECCB84-F9BA-43D5-87BE-67443E8EF086}">
      <p15:sldGuideLst xmlns:p15="http://schemas.microsoft.com/office/powerpoint/2012/main">
        <p15:guide id="1" pos="259">
          <p15:clr>
            <a:srgbClr val="65CEFF"/>
          </p15:clr>
        </p15:guide>
        <p15:guide id="2" pos="4794">
          <p15:clr>
            <a:srgbClr val="65CEFF"/>
          </p15:clr>
        </p15:guide>
        <p15:guide id="3" pos="6472">
          <p15:clr>
            <a:srgbClr val="65CEFF"/>
          </p15:clr>
        </p15:guide>
        <p15:guide id="4" pos="7425">
          <p15:clr>
            <a:srgbClr val="65CEFF"/>
          </p15:clr>
        </p15:guide>
        <p15:guide id="5" orient="horz" pos="302">
          <p15:clr>
            <a:srgbClr val="65CEFF"/>
          </p15:clr>
        </p15:guide>
        <p15:guide id="6" orient="horz" pos="664">
          <p15:clr>
            <a:srgbClr val="65CEFF"/>
          </p15:clr>
        </p15:guide>
        <p15:guide id="7" orient="horz" pos="891">
          <p15:clr>
            <a:srgbClr val="65CEFF"/>
          </p15:clr>
        </p15:guide>
        <p15:guide id="8" orient="horz" pos="3658">
          <p15:clr>
            <a:srgbClr val="65CEFF"/>
          </p15:clr>
        </p15:guide>
        <p15:guide id="9" orient="horz" pos="3885">
          <p15:clr>
            <a:srgbClr val="65CEFF"/>
          </p15:clr>
        </p15:guide>
        <p15:guide id="10" orient="horz" pos="4157">
          <p15:clr>
            <a:srgbClr val="65CE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8D806D-C979-044C-3C6A-454A5F73182E}"/>
              </a:ext>
            </a:extLst>
          </p:cNvPr>
          <p:cNvSpPr/>
          <p:nvPr userDrawn="1"/>
        </p:nvSpPr>
        <p:spPr>
          <a:xfrm>
            <a:off x="0" y="0"/>
            <a:ext cx="12192000" cy="1690688"/>
          </a:xfrm>
          <a:prstGeom prst="rect">
            <a:avLst/>
          </a:prstGeom>
          <a:solidFill>
            <a:srgbClr val="426D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C68FE-C7BC-25C3-067F-DDE3B923B33F}"/>
              </a:ext>
            </a:extLst>
          </p:cNvPr>
          <p:cNvSpPr>
            <a:spLocks noGrp="1"/>
          </p:cNvSpPr>
          <p:nvPr>
            <p:ph type="title"/>
          </p:nvPr>
        </p:nvSpPr>
        <p:spPr/>
        <p:txBody>
          <a:bodyPr/>
          <a:lstStyle>
            <a:lvl1pPr>
              <a:defRPr b="0">
                <a:solidFill>
                  <a:schemeClr val="bg1"/>
                </a:solidFill>
                <a:latin typeface="Avenir Next LT Pro Demi" panose="020B0704020202020204" pitchFamily="34" charset="0"/>
                <a:ea typeface="Verdana" panose="020B0604030504040204" pitchFamily="34" charset="0"/>
                <a:cs typeface="Avenir Next LT Pro Demi" panose="020B07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077D758-9AFD-1DC0-1CCE-CAD7903BC768}"/>
              </a:ext>
            </a:extLst>
          </p:cNvPr>
          <p:cNvSpPr>
            <a:spLocks noGrp="1"/>
          </p:cNvSpPr>
          <p:nvPr>
            <p:ph idx="1"/>
          </p:nvPr>
        </p:nvSpPr>
        <p:spPr/>
        <p:txBody>
          <a:bodyPr/>
          <a:lstStyle>
            <a:lvl1pPr>
              <a:defRPr>
                <a:solidFill>
                  <a:srgbClr val="312C76"/>
                </a:solidFill>
                <a:latin typeface="Avenir Book" panose="02000503020000020003"/>
                <a:ea typeface="Verdana" panose="020B0604030504040204" pitchFamily="34" charset="0"/>
                <a:cs typeface="Avenir Book" panose="02000503020000020003"/>
              </a:defRPr>
            </a:lvl1pPr>
            <a:lvl2pPr>
              <a:defRPr>
                <a:solidFill>
                  <a:srgbClr val="312C76"/>
                </a:solidFill>
                <a:latin typeface="Avenir Book" panose="02000503020000020003"/>
                <a:ea typeface="Verdana" panose="020B0604030504040204" pitchFamily="34" charset="0"/>
                <a:cs typeface="Avenir Book" panose="02000503020000020003"/>
              </a:defRPr>
            </a:lvl2pPr>
            <a:lvl3pPr>
              <a:defRPr>
                <a:solidFill>
                  <a:srgbClr val="312C76"/>
                </a:solidFill>
                <a:latin typeface="Avenir Book" panose="02000503020000020003"/>
                <a:ea typeface="Verdana" panose="020B0604030504040204" pitchFamily="34" charset="0"/>
                <a:cs typeface="Avenir Book" panose="02000503020000020003"/>
              </a:defRPr>
            </a:lvl3pPr>
            <a:lvl4pPr>
              <a:defRPr>
                <a:solidFill>
                  <a:srgbClr val="312C76"/>
                </a:solidFill>
                <a:latin typeface="Avenir Book" panose="02000503020000020003"/>
                <a:ea typeface="Verdana" panose="020B0604030504040204" pitchFamily="34" charset="0"/>
                <a:cs typeface="Avenir Book" panose="02000503020000020003"/>
              </a:defRPr>
            </a:lvl4pPr>
            <a:lvl5pPr>
              <a:defRPr>
                <a:solidFill>
                  <a:srgbClr val="312C76"/>
                </a:solidFill>
                <a:latin typeface="Avenir Book" panose="02000503020000020003"/>
                <a:ea typeface="Verdana" panose="020B0604030504040204" pitchFamily="34" charset="0"/>
                <a:cs typeface="Avenir Book" panose="0200050302000002000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FAF532A-BD78-B82F-096B-7F57021F9511}"/>
              </a:ext>
            </a:extLst>
          </p:cNvPr>
          <p:cNvPicPr>
            <a:picLocks noChangeAspect="1"/>
          </p:cNvPicPr>
          <p:nvPr userDrawn="1"/>
        </p:nvPicPr>
        <p:blipFill>
          <a:blip r:embed="rId2"/>
          <a:srcRect/>
          <a:stretch/>
        </p:blipFill>
        <p:spPr>
          <a:xfrm>
            <a:off x="185158" y="5768887"/>
            <a:ext cx="2684033" cy="943151"/>
          </a:xfrm>
          <a:prstGeom prst="rect">
            <a:avLst/>
          </a:prstGeom>
        </p:spPr>
      </p:pic>
      <p:sp>
        <p:nvSpPr>
          <p:cNvPr id="9" name="TextBox 8">
            <a:extLst>
              <a:ext uri="{FF2B5EF4-FFF2-40B4-BE49-F238E27FC236}">
                <a16:creationId xmlns:a16="http://schemas.microsoft.com/office/drawing/2014/main" id="{1A5719F5-0853-A48B-64A9-4C7427FAC995}"/>
              </a:ext>
            </a:extLst>
          </p:cNvPr>
          <p:cNvSpPr txBox="1"/>
          <p:nvPr userDrawn="1"/>
        </p:nvSpPr>
        <p:spPr>
          <a:xfrm>
            <a:off x="6096000" y="6311900"/>
            <a:ext cx="5886450" cy="307777"/>
          </a:xfrm>
          <a:prstGeom prst="rect">
            <a:avLst/>
          </a:prstGeom>
          <a:noFill/>
        </p:spPr>
        <p:txBody>
          <a:bodyPr wrap="square" rtlCol="0">
            <a:spAutoFit/>
          </a:bodyPr>
          <a:lstStyle/>
          <a:p>
            <a:pPr algn="r"/>
            <a:r>
              <a:rPr lang="en-US" sz="1400" dirty="0">
                <a:solidFill>
                  <a:schemeClr val="accent2"/>
                </a:solidFill>
                <a:latin typeface="Avenir Book" panose="02000503020000020003" pitchFamily="2" charset="0"/>
              </a:rPr>
              <a:t>Dedicated to advancing sustainable laboratories globally.</a:t>
            </a:r>
          </a:p>
        </p:txBody>
      </p:sp>
    </p:spTree>
    <p:extLst>
      <p:ext uri="{BB962C8B-B14F-4D97-AF65-F5344CB8AC3E}">
        <p14:creationId xmlns:p14="http://schemas.microsoft.com/office/powerpoint/2010/main" val="4154964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ree Content" type="titleOnly">
  <p:cSld name="2_Free Content">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2"/>
            </p:custDataLst>
          </p:nvPr>
        </p:nvSpPr>
        <p:spPr>
          <a:xfrm>
            <a:off x="0" y="0"/>
            <a:ext cx="12192000" cy="1440000"/>
          </a:xfrm>
          <a:noFill/>
          <a:ln w="9525">
            <a:noFill/>
            <a:miter lim="800000"/>
            <a:headEnd/>
            <a:tailEnd/>
          </a:ln>
        </p:spPr>
        <p:txBody>
          <a:bodyPr vert="horz" wrap="square" lIns="626400" tIns="432000" rIns="2124000" bIns="234000" numCol="1" anchor="t" anchorCtr="0" compatLnSpc="1">
            <a:prstTxWarp prst="textNoShape">
              <a:avLst/>
            </a:prstTxWarp>
          </a:bodyPr>
          <a:lstStyle>
            <a:lvl1pPr marL="0" marR="0" indent="0" algn="l" defTabSz="913943" rtl="0" eaLnBrk="1" fontAlgn="base" latinLnBrk="0" hangingPunct="1">
              <a:lnSpc>
                <a:spcPct val="100000"/>
              </a:lnSpc>
              <a:spcBef>
                <a:spcPct val="0"/>
              </a:spcBef>
              <a:spcAft>
                <a:spcPct val="0"/>
              </a:spcAft>
              <a:buClrTx/>
              <a:buSzTx/>
              <a:buFontTx/>
              <a:buNone/>
              <a:tabLst/>
              <a:defRPr lang="de-DE"/>
            </a:lvl1pPr>
          </a:lstStyle>
          <a:p>
            <a:pPr marL="0" marR="0" lvl="0" indent="0" algn="l" defTabSz="913943" rtl="0" eaLnBrk="1" fontAlgn="base" latinLnBrk="0" hangingPunct="1">
              <a:lnSpc>
                <a:spcPct val="100000"/>
              </a:lnSpc>
              <a:spcBef>
                <a:spcPct val="0"/>
              </a:spcBef>
              <a:spcAft>
                <a:spcPct val="0"/>
              </a:spcAft>
              <a:buClrTx/>
              <a:buSzTx/>
              <a:buFontTx/>
              <a:buNone/>
              <a:tabLst/>
              <a:defRPr/>
            </a:pPr>
            <a:r>
              <a:rPr lang="en-US" noProof="0"/>
              <a:t>Click the style sheet to edit the title</a:t>
            </a:r>
            <a:endParaRPr kumimoji="0" lang="de-DE" sz="1999" b="1" i="0" u="none" strike="noStrike" kern="0" cap="none" spc="0" normalizeH="0" baseline="0" noProof="0">
              <a:ln>
                <a:noFill/>
              </a:ln>
              <a:solidFill>
                <a:srgbClr val="000000"/>
              </a:solidFill>
              <a:effectLst/>
              <a:uLnTx/>
              <a:uFillTx/>
              <a:latin typeface="Arial" pitchFamily="34" charset="0"/>
              <a:ea typeface="+mj-ea"/>
              <a:cs typeface="Arial" pitchFamily="34" charset="0"/>
            </a:endParaRPr>
          </a:p>
        </p:txBody>
      </p:sp>
      <p:grpSp>
        <p:nvGrpSpPr>
          <p:cNvPr id="3" name="Group 33"/>
          <p:cNvGrpSpPr>
            <a:grpSpLocks noChangeAspect="1"/>
          </p:cNvGrpSpPr>
          <p:nvPr userDrawn="1"/>
        </p:nvGrpSpPr>
        <p:grpSpPr bwMode="auto">
          <a:xfrm>
            <a:off x="9550189" y="323850"/>
            <a:ext cx="2157876" cy="914400"/>
            <a:chOff x="6019" y="204"/>
            <a:chExt cx="1360" cy="576"/>
          </a:xfrm>
        </p:grpSpPr>
        <p:sp>
          <p:nvSpPr>
            <p:cNvPr id="6"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7"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8"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9"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10"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11"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12"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13"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14"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15"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16"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17"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18"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19"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20"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21"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22"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23"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24"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25"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26"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27"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28"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29"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30"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31"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sp>
          <p:nvSpPr>
            <p:cNvPr id="32"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sz="1799" kern="0">
                <a:solidFill>
                  <a:sysClr val="windowText" lastClr="000000"/>
                </a:solidFill>
              </a:endParaRPr>
            </a:p>
          </p:txBody>
        </p:sp>
      </p:grpSp>
    </p:spTree>
    <p:custDataLst>
      <p:custData r:id="rId1"/>
    </p:custDataLst>
    <p:extLst>
      <p:ext uri="{BB962C8B-B14F-4D97-AF65-F5344CB8AC3E}">
        <p14:creationId xmlns:p14="http://schemas.microsoft.com/office/powerpoint/2010/main" val="1600198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bleed color area Dynamic Petrol">
    <p:bg>
      <p:bgRef idx="1001">
        <a:schemeClr val="bg1"/>
      </p:bgRef>
    </p:bg>
    <p:spTree>
      <p:nvGrpSpPr>
        <p:cNvPr id="1" name=""/>
        <p:cNvGrpSpPr/>
        <p:nvPr/>
      </p:nvGrpSpPr>
      <p:grpSpPr>
        <a:xfrm>
          <a:off x="0" y="0"/>
          <a:ext cx="0" cy="0"/>
          <a:chOff x="0" y="0"/>
          <a:chExt cx="0" cy="0"/>
        </a:xfrm>
      </p:grpSpPr>
      <p:grpSp>
        <p:nvGrpSpPr>
          <p:cNvPr id="3" name="Gruppieren 6"/>
          <p:cNvGrpSpPr/>
          <p:nvPr userDrawn="1"/>
        </p:nvGrpSpPr>
        <p:grpSpPr>
          <a:xfrm>
            <a:off x="1" y="1"/>
            <a:ext cx="12191999" cy="6861907"/>
            <a:chOff x="0" y="0"/>
            <a:chExt cx="12198350" cy="6861907"/>
          </a:xfrm>
        </p:grpSpPr>
        <p:sp>
          <p:nvSpPr>
            <p:cNvPr id="4" name="Rechteck 3"/>
            <p:cNvSpPr/>
            <p:nvPr userDrawn="1"/>
          </p:nvSpPr>
          <p:spPr bwMode="auto">
            <a:xfrm>
              <a:off x="0" y="0"/>
              <a:ext cx="12198350" cy="6861907"/>
            </a:xfrm>
            <a:prstGeom prst="rect">
              <a:avLst/>
            </a:prstGeom>
            <a:solidFill>
              <a:schemeClr val="bg1"/>
            </a:solidFill>
            <a:ln>
              <a:noFill/>
            </a:ln>
            <a:effectLst/>
          </p:spPr>
          <p:txBody>
            <a:bodyPr wrap="square" lIns="108000" tIns="54000" rIns="108000" bIns="54000" numCol="1" spcCol="72000" rtlCol="0" anchor="ctr">
              <a:noAutofit/>
            </a:bodyPr>
            <a:lstStyle/>
            <a:p>
              <a:pPr algn="ctr" fontAlgn="auto">
                <a:lnSpc>
                  <a:spcPct val="110000"/>
                </a:lnSpc>
                <a:spcBef>
                  <a:spcPct val="0"/>
                </a:spcBef>
                <a:spcAft>
                  <a:spcPts val="0"/>
                </a:spcAft>
                <a:buFont typeface="Wingdings" charset="0"/>
                <a:buNone/>
                <a:defRPr/>
              </a:pPr>
              <a:endParaRPr lang="de-DE" sz="1799" kern="0">
                <a:solidFill>
                  <a:srgbClr val="000000"/>
                </a:solidFill>
                <a:latin typeface="Arial"/>
                <a:ea typeface="Arial Unicode MS" panose="020B0604020202020204" pitchFamily="34" charset="-128"/>
                <a:cs typeface="Arial Unicode MS" panose="020B0604020202020204" pitchFamily="34" charset="-128"/>
              </a:endParaRPr>
            </a:p>
          </p:txBody>
        </p:sp>
        <p:sp>
          <p:nvSpPr>
            <p:cNvPr id="6" name="Rechteck 5"/>
            <p:cNvSpPr/>
            <p:nvPr userDrawn="1"/>
          </p:nvSpPr>
          <p:spPr bwMode="auto">
            <a:xfrm>
              <a:off x="0" y="0"/>
              <a:ext cx="12198350" cy="6861907"/>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p:spPr>
          <p:txBody>
            <a:bodyPr wrap="square" lIns="108000" tIns="54000" rIns="108000" bIns="54000" numCol="1" spcCol="72000" rtlCol="0" anchor="ctr">
              <a:noAutofit/>
            </a:bodyPr>
            <a:lstStyle/>
            <a:p>
              <a:pPr algn="ctr" fontAlgn="auto">
                <a:lnSpc>
                  <a:spcPct val="110000"/>
                </a:lnSpc>
                <a:spcBef>
                  <a:spcPct val="0"/>
                </a:spcBef>
                <a:spcAft>
                  <a:spcPts val="0"/>
                </a:spcAft>
                <a:buFont typeface="Wingdings" charset="0"/>
                <a:buNone/>
                <a:defRPr/>
              </a:pPr>
              <a:endParaRPr lang="de-DE" sz="1799" kern="0">
                <a:solidFill>
                  <a:srgbClr val="000000"/>
                </a:solidFill>
                <a:latin typeface="Arial"/>
                <a:ea typeface="Arial Unicode MS" panose="020B0604020202020204" pitchFamily="34" charset="-128"/>
                <a:cs typeface="Arial Unicode MS" panose="020B0604020202020204" pitchFamily="34" charset="-128"/>
              </a:endParaRPr>
            </a:p>
          </p:txBody>
        </p:sp>
      </p:grpSp>
      <p:sp>
        <p:nvSpPr>
          <p:cNvPr id="9" name="cdtTextBox 12 Id17"/>
          <p:cNvSpPr txBox="1"/>
          <p:nvPr userDrawn="1">
            <p:custDataLst>
              <p:tags r:id="rId1"/>
            </p:custDataLst>
          </p:nvPr>
        </p:nvSpPr>
        <p:spPr>
          <a:xfrm>
            <a:off x="0" y="6597650"/>
            <a:ext cx="3930183" cy="260350"/>
          </a:xfrm>
          <a:prstGeom prst="rect">
            <a:avLst/>
          </a:prstGeom>
          <a:noFill/>
        </p:spPr>
        <p:txBody>
          <a:bodyPr wrap="square" lIns="1907007" tIns="0" rIns="0" bIns="115140" rtlCol="0">
            <a:noAutofit/>
          </a:bodyPr>
          <a:lstStyle/>
          <a:p>
            <a:pPr fontAlgn="auto">
              <a:lnSpc>
                <a:spcPct val="110000"/>
              </a:lnSpc>
              <a:spcBef>
                <a:spcPts val="0"/>
              </a:spcBef>
              <a:spcAft>
                <a:spcPts val="0"/>
              </a:spcAft>
              <a:defRPr/>
            </a:pPr>
            <a:endParaRPr lang="de-DE" sz="999" kern="0">
              <a:solidFill>
                <a:srgbClr val="FFFFFF"/>
              </a:solidFill>
            </a:endParaRPr>
          </a:p>
        </p:txBody>
      </p:sp>
    </p:spTree>
    <p:extLst>
      <p:ext uri="{BB962C8B-B14F-4D97-AF65-F5344CB8AC3E}">
        <p14:creationId xmlns:p14="http://schemas.microsoft.com/office/powerpoint/2010/main" val="324304340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ocess flow">
    <p:bg>
      <p:bgRef idx="1001">
        <a:schemeClr val="bg2"/>
      </p:bgRef>
    </p:bg>
    <p:spTree>
      <p:nvGrpSpPr>
        <p:cNvPr id="1" name=""/>
        <p:cNvGrpSpPr/>
        <p:nvPr/>
      </p:nvGrpSpPr>
      <p:grpSpPr>
        <a:xfrm>
          <a:off x="0" y="0"/>
          <a:ext cx="0" cy="0"/>
          <a:chOff x="0" y="0"/>
          <a:chExt cx="0" cy="0"/>
        </a:xfrm>
      </p:grpSpPr>
      <p:sp>
        <p:nvSpPr>
          <p:cNvPr id="5" name="Title" descr="Slide headline">
            <a:extLst>
              <a:ext uri="{FF2B5EF4-FFF2-40B4-BE49-F238E27FC236}">
                <a16:creationId xmlns:a16="http://schemas.microsoft.com/office/drawing/2014/main" id="{9F2A455C-53B1-4792-8EA9-F00926C48E39}"/>
              </a:ext>
            </a:extLst>
          </p:cNvPr>
          <p:cNvSpPr>
            <a:spLocks noGrp="1"/>
          </p:cNvSpPr>
          <p:nvPr>
            <p:ph type="title"/>
          </p:nvPr>
        </p:nvSpPr>
        <p:spPr bwMode="black"/>
        <p:txBody>
          <a:bodyPr/>
          <a:lstStyle>
            <a:lvl1pPr>
              <a:defRPr>
                <a:solidFill>
                  <a:schemeClr val="tx1"/>
                </a:solidFill>
              </a:defRPr>
            </a:lvl1pPr>
          </a:lstStyle>
          <a:p>
            <a:r>
              <a:rPr lang="en-US"/>
              <a:t>Click to edit Master title style</a:t>
            </a:r>
          </a:p>
        </p:txBody>
      </p:sp>
      <p:sp>
        <p:nvSpPr>
          <p:cNvPr id="3" name="Copy 1" descr="Content text frame">
            <a:extLst>
              <a:ext uri="{FF2B5EF4-FFF2-40B4-BE49-F238E27FC236}">
                <a16:creationId xmlns:a16="http://schemas.microsoft.com/office/drawing/2014/main" id="{9CE7E2D8-94E8-4FE6-93A5-924CA3EC5315}"/>
              </a:ext>
            </a:extLst>
          </p:cNvPr>
          <p:cNvSpPr>
            <a:spLocks noGrp="1"/>
          </p:cNvSpPr>
          <p:nvPr>
            <p:ph idx="1"/>
          </p:nvPr>
        </p:nvSpPr>
        <p:spPr bwMode="black">
          <a:xfrm>
            <a:off x="411162" y="1414462"/>
            <a:ext cx="3600000" cy="4392000"/>
          </a:xfrm>
          <a:prstGeom prst="rect">
            <a:avLst/>
          </a:prstGeom>
          <a:ln w="19050">
            <a:solidFill>
              <a:schemeClr val="accent1"/>
            </a:solidFill>
          </a:ln>
        </p:spPr>
        <p:txBody>
          <a:bodyPr lIns="216000" tIns="144000" rIns="216000" bIns="144000">
            <a:noAutofit/>
          </a:bodyPr>
          <a:lstStyle>
            <a:lvl1pPr>
              <a:defRPr>
                <a:ln>
                  <a:noFill/>
                </a:ln>
              </a:defRPr>
            </a:lvl1pPr>
            <a:lvl2pPr>
              <a:buClr>
                <a:schemeClr val="tx1"/>
              </a:buClr>
              <a:defRPr>
                <a:ln>
                  <a:noFill/>
                </a:ln>
              </a:defRPr>
            </a:lvl2pPr>
            <a:lvl3pPr>
              <a:buClr>
                <a:schemeClr val="tx1"/>
              </a:buClr>
              <a:defRPr>
                <a:ln>
                  <a:noFill/>
                </a:ln>
              </a:defRPr>
            </a:lvl3pPr>
            <a:lvl4pPr>
              <a:buClr>
                <a:schemeClr val="tx1"/>
              </a:buClr>
              <a:defRPr>
                <a:ln>
                  <a:noFill/>
                </a:ln>
              </a:defRPr>
            </a:lvl4pPr>
            <a:lvl5pPr>
              <a:buClr>
                <a:schemeClr val="tx1"/>
              </a:buClr>
              <a:defRPr>
                <a:ln>
                  <a:noFill/>
                </a:ln>
              </a:defRPr>
            </a:lvl5pPr>
            <a:lvl6pPr>
              <a:buClr>
                <a:schemeClr val="tx1"/>
              </a:buClr>
              <a:defRPr>
                <a:ln>
                  <a:noFill/>
                </a:ln>
              </a:defRPr>
            </a:lvl6pPr>
            <a:lvl7pPr>
              <a:buClr>
                <a:schemeClr val="tx1"/>
              </a:buClr>
              <a:defRPr>
                <a:ln>
                  <a:noFill/>
                </a:ln>
              </a:defRPr>
            </a:lvl7pPr>
            <a:lvl8pPr>
              <a:buClr>
                <a:schemeClr val="tx1"/>
              </a:buClr>
              <a:defRPr>
                <a:ln>
                  <a:noFill/>
                </a:ln>
              </a:defRPr>
            </a:lvl8pPr>
            <a:lvl9pPr>
              <a:buClr>
                <a:schemeClr val="tx1"/>
              </a:buClr>
              <a:defRPr>
                <a:ln>
                  <a:noFill/>
                </a:ln>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py 2" descr="Content text frame">
            <a:extLst>
              <a:ext uri="{FF2B5EF4-FFF2-40B4-BE49-F238E27FC236}">
                <a16:creationId xmlns:a16="http://schemas.microsoft.com/office/drawing/2014/main" id="{3AC3CE10-0C4B-4A11-BA76-8CAFED13661C}"/>
              </a:ext>
            </a:extLst>
          </p:cNvPr>
          <p:cNvSpPr>
            <a:spLocks noGrp="1"/>
          </p:cNvSpPr>
          <p:nvPr>
            <p:ph idx="13"/>
          </p:nvPr>
        </p:nvSpPr>
        <p:spPr bwMode="black">
          <a:xfrm>
            <a:off x="4299176" y="1414462"/>
            <a:ext cx="3600000" cy="4392000"/>
          </a:xfrm>
          <a:prstGeom prst="rect">
            <a:avLst/>
          </a:prstGeom>
          <a:ln w="19050">
            <a:solidFill>
              <a:schemeClr val="accent1"/>
            </a:solidFill>
          </a:ln>
        </p:spPr>
        <p:txBody>
          <a:bodyPr lIns="216000" tIns="144000" rIns="216000" bIns="144000">
            <a:noAutofit/>
          </a:bodyPr>
          <a:lstStyle>
            <a:lvl1pPr>
              <a:defRPr>
                <a:ln>
                  <a:noFill/>
                </a:ln>
              </a:defRPr>
            </a:lvl1pPr>
            <a:lvl2pPr>
              <a:buClr>
                <a:schemeClr val="tx1"/>
              </a:buClr>
              <a:defRPr>
                <a:ln>
                  <a:noFill/>
                </a:ln>
              </a:defRPr>
            </a:lvl2pPr>
            <a:lvl3pPr>
              <a:buClr>
                <a:schemeClr val="tx1"/>
              </a:buClr>
              <a:defRPr>
                <a:ln>
                  <a:noFill/>
                </a:ln>
              </a:defRPr>
            </a:lvl3pPr>
            <a:lvl4pPr>
              <a:buClr>
                <a:schemeClr val="tx1"/>
              </a:buClr>
              <a:defRPr>
                <a:ln>
                  <a:noFill/>
                </a:ln>
              </a:defRPr>
            </a:lvl4pPr>
            <a:lvl5pPr>
              <a:buClr>
                <a:schemeClr val="tx1"/>
              </a:buClr>
              <a:defRPr>
                <a:ln>
                  <a:noFill/>
                </a:ln>
              </a:defRPr>
            </a:lvl5pPr>
            <a:lvl6pPr>
              <a:buClr>
                <a:schemeClr val="tx1"/>
              </a:buClr>
              <a:defRPr>
                <a:ln>
                  <a:noFill/>
                </a:ln>
              </a:defRPr>
            </a:lvl6pPr>
            <a:lvl7pPr>
              <a:buClr>
                <a:schemeClr val="tx1"/>
              </a:buClr>
              <a:defRPr>
                <a:ln>
                  <a:noFill/>
                </a:ln>
              </a:defRPr>
            </a:lvl7pPr>
            <a:lvl8pPr>
              <a:buClr>
                <a:schemeClr val="tx1"/>
              </a:buClr>
              <a:defRPr>
                <a:ln>
                  <a:noFill/>
                </a:ln>
              </a:defRPr>
            </a:lvl8pPr>
            <a:lvl9pPr>
              <a:buClr>
                <a:schemeClr val="tx1"/>
              </a:buClr>
              <a:defRPr>
                <a:ln>
                  <a:noFill/>
                </a:ln>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py 3" descr="Content text frame (highlight)">
            <a:extLst>
              <a:ext uri="{FF2B5EF4-FFF2-40B4-BE49-F238E27FC236}">
                <a16:creationId xmlns:a16="http://schemas.microsoft.com/office/drawing/2014/main" id="{E840DCCC-8E77-40B8-B94B-A4D3A4D77826}"/>
              </a:ext>
            </a:extLst>
          </p:cNvPr>
          <p:cNvSpPr>
            <a:spLocks noGrp="1"/>
          </p:cNvSpPr>
          <p:nvPr>
            <p:ph idx="12"/>
          </p:nvPr>
        </p:nvSpPr>
        <p:spPr bwMode="blackWhite">
          <a:xfrm>
            <a:off x="8187189" y="1414462"/>
            <a:ext cx="3600000" cy="4392000"/>
          </a:xfrm>
          <a:prstGeom prst="rect">
            <a:avLst/>
          </a:prstGeom>
          <a:solidFill>
            <a:schemeClr val="accent1"/>
          </a:solidFill>
          <a:ln w="19050">
            <a:solidFill>
              <a:srgbClr val="009999"/>
            </a:solidFill>
          </a:ln>
        </p:spPr>
        <p:txBody>
          <a:bodyPr lIns="216000" tIns="144000" rIns="216000" bIns="144000">
            <a:noAutofit/>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Siemens Logo" descr="Siemens logo">
            <a:extLst>
              <a:ext uri="{FF2B5EF4-FFF2-40B4-BE49-F238E27FC236}">
                <a16:creationId xmlns:a16="http://schemas.microsoft.com/office/drawing/2014/main" id="{E5DDD55C-5C17-4BCD-A9BB-FE8A69DC48DE}"/>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35188" y="6418800"/>
            <a:ext cx="1152000" cy="183168"/>
          </a:xfrm>
          <a:prstGeom prst="rect">
            <a:avLst/>
          </a:prstGeom>
        </p:spPr>
      </p:pic>
      <p:sp>
        <p:nvSpPr>
          <p:cNvPr id="6" name="Footer Placeholder" descr="Footer with copyright, author and department information, and date">
            <a:extLst>
              <a:ext uri="{FF2B5EF4-FFF2-40B4-BE49-F238E27FC236}">
                <a16:creationId xmlns:a16="http://schemas.microsoft.com/office/drawing/2014/main" id="{91FCCEDD-7521-4BD5-8A32-A62DA6246709}"/>
              </a:ext>
            </a:extLst>
          </p:cNvPr>
          <p:cNvSpPr>
            <a:spLocks noGrp="1"/>
          </p:cNvSpPr>
          <p:nvPr>
            <p:ph type="ftr" sz="quarter" idx="14"/>
          </p:nvPr>
        </p:nvSpPr>
        <p:spPr bwMode="black"/>
        <p:txBody>
          <a:bodyPr/>
          <a:lstStyle/>
          <a:p>
            <a:pPr>
              <a:lnSpc>
                <a:spcPct val="100000"/>
              </a:lnSpc>
            </a:pPr>
            <a:r>
              <a:rPr lang="it-IT"/>
              <a:t>Unrestricted | ©Siemens 2023 | Supplier Collaboration Day| September 2023</a:t>
            </a:r>
            <a:endParaRPr lang="en-US"/>
          </a:p>
        </p:txBody>
      </p:sp>
      <p:sp>
        <p:nvSpPr>
          <p:cNvPr id="7" name="Slide Number Placeholder">
            <a:extLst>
              <a:ext uri="{FF2B5EF4-FFF2-40B4-BE49-F238E27FC236}">
                <a16:creationId xmlns:a16="http://schemas.microsoft.com/office/drawing/2014/main" id="{DC2AAE3E-7F56-4838-BCE7-6B966549F4DA}"/>
              </a:ext>
              <a:ext uri="{C183D7F6-B498-43B3-948B-1728B52AA6E4}">
                <adec:decorative xmlns:adec="http://schemas.microsoft.com/office/drawing/2017/decorative" val="1"/>
              </a:ext>
            </a:extLst>
          </p:cNvPr>
          <p:cNvSpPr>
            <a:spLocks noGrp="1"/>
          </p:cNvSpPr>
          <p:nvPr>
            <p:ph type="sldNum" sz="quarter" idx="15"/>
          </p:nvPr>
        </p:nvSpPr>
        <p:spPr bwMode="black"/>
        <p:txBody>
          <a:bodyPr/>
          <a:lstStyle/>
          <a:p>
            <a:r>
              <a:rPr lang="en-US"/>
              <a:t>Page </a:t>
            </a:r>
            <a:fld id="{15EBE321-CBB1-4E91-BD14-37C8D44326FB}" type="slidenum">
              <a:rPr lang="en-US" smtClean="0"/>
              <a:pPr/>
              <a:t>‹#›</a:t>
            </a:fld>
            <a:endParaRPr lang="en-US"/>
          </a:p>
        </p:txBody>
      </p:sp>
    </p:spTree>
    <p:extLst>
      <p:ext uri="{BB962C8B-B14F-4D97-AF65-F5344CB8AC3E}">
        <p14:creationId xmlns:p14="http://schemas.microsoft.com/office/powerpoint/2010/main" val="16710814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4975">
          <p15:clr>
            <a:srgbClr val="65CEFF"/>
          </p15:clr>
        </p15:guide>
        <p15:guide id="5" pos="5157">
          <p15:clr>
            <a:srgbClr val="65CEFF"/>
          </p15:clr>
        </p15:guide>
        <p15:guide id="6" pos="6472">
          <p15:clr>
            <a:srgbClr val="65CEFF"/>
          </p15:clr>
        </p15:guide>
        <p15:guide id="7" pos="7425">
          <p15:clr>
            <a:srgbClr val="65CEFF"/>
          </p15:clr>
        </p15:guide>
        <p15:guide id="8" orient="horz" pos="302">
          <p15:clr>
            <a:srgbClr val="65CEFF"/>
          </p15:clr>
        </p15:guide>
        <p15:guide id="9" orient="horz" pos="664">
          <p15:clr>
            <a:srgbClr val="65CEFF"/>
          </p15:clr>
        </p15:guide>
        <p15:guide id="10" orient="horz" pos="891">
          <p15:clr>
            <a:srgbClr val="65CEFF"/>
          </p15:clr>
        </p15:guide>
        <p15:guide id="11" orient="horz" pos="3658">
          <p15:clr>
            <a:srgbClr val="65CEFF"/>
          </p15:clr>
        </p15:guide>
        <p15:guide id="12" orient="horz" pos="3885">
          <p15:clr>
            <a:srgbClr val="65CEFF"/>
          </p15:clr>
        </p15:guide>
        <p15:guide id="13" orient="horz" pos="4157">
          <p15:clr>
            <a:srgbClr val="65CE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bleed color Deep Blue_BALKEN">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a:xfrm>
            <a:off x="410401" y="478800"/>
            <a:ext cx="8983766" cy="576000"/>
          </a:xfrm>
        </p:spPr>
        <p:txBody>
          <a:bodyPr/>
          <a:lstStyle>
            <a:lvl1pPr>
              <a:defRPr>
                <a:solidFill>
                  <a:schemeClr val="tx1"/>
                </a:solidFill>
              </a:defRPr>
            </a:lvl1pPr>
          </a:lstStyle>
          <a:p>
            <a:r>
              <a:rPr lang="en-US"/>
              <a:t>Click to edit Master title style</a:t>
            </a:r>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a:xfrm>
            <a:off x="1059160" y="6310800"/>
            <a:ext cx="8335006" cy="547200"/>
          </a:xfrm>
        </p:spPr>
        <p:txBody>
          <a:bodyPr/>
          <a:lstStyle/>
          <a:p>
            <a:pPr>
              <a:lnSpc>
                <a:spcPct val="100000"/>
              </a:lnSpc>
            </a:pPr>
            <a:r>
              <a:rPr lang="it-IT"/>
              <a:t>Unrestricted | ©Siemens 2023 | Supplier Collaboration Day| September 2023</a:t>
            </a:r>
            <a:endParaRPr lang="en-US"/>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a:p>
        </p:txBody>
      </p:sp>
      <p:pic>
        <p:nvPicPr>
          <p:cNvPr id="4" name="Siemens Logo">
            <a:extLst>
              <a:ext uri="{FF2B5EF4-FFF2-40B4-BE49-F238E27FC236}">
                <a16:creationId xmlns:a16="http://schemas.microsoft.com/office/drawing/2014/main" id="{21D054E4-46E6-42F4-9EF6-F9ED18F2F1C5}"/>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825291" y="6418800"/>
            <a:ext cx="1152000" cy="183168"/>
          </a:xfrm>
          <a:prstGeom prst="rect">
            <a:avLst/>
          </a:prstGeom>
        </p:spPr>
      </p:pic>
    </p:spTree>
    <p:custDataLst>
      <p:tags r:id="rId1"/>
    </p:custDataLst>
    <p:extLst>
      <p:ext uri="{BB962C8B-B14F-4D97-AF65-F5344CB8AC3E}">
        <p14:creationId xmlns:p14="http://schemas.microsoft.com/office/powerpoint/2010/main" val="29143808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guide id="19" pos="6915">
          <p15:clr>
            <a:srgbClr val="65CE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mask&amp;blur Sustainability 80pt (motif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descr="Headline of the presentation">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400" y="1414464"/>
            <a:ext cx="11376788" cy="2462213"/>
          </a:xfrm>
          <a:noFill/>
        </p:spPr>
        <p:txBody>
          <a:bodyPr wrap="square" rIns="0" bIns="0" anchor="b" anchorCtr="0">
            <a:spAutoFit/>
          </a:bodyPr>
          <a:lstStyle>
            <a:lvl1pPr marL="0">
              <a:lnSpc>
                <a:spcPct val="100000"/>
              </a:lnSpc>
              <a:defRPr sz="8000" b="0">
                <a:solidFill>
                  <a:schemeClr val="tx1"/>
                </a:solidFill>
              </a:defRPr>
            </a:lvl1pPr>
          </a:lstStyle>
          <a:p>
            <a:r>
              <a:rPr lang="en-US"/>
              <a:t>Title chart, </a:t>
            </a:r>
            <a:br>
              <a:rPr lang="en-US"/>
            </a:br>
            <a:r>
              <a:rPr lang="en-US"/>
              <a:t>Arial, 80 </a:t>
            </a:r>
            <a:r>
              <a:rPr lang="en-US" err="1"/>
              <a:t>pt</a:t>
            </a:r>
            <a:endParaRPr lang="en-US"/>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162" y="3876677"/>
            <a:ext cx="9286875" cy="1930398"/>
          </a:xfrm>
          <a:prstGeom prst="rect">
            <a:avLst/>
          </a:prstGeom>
        </p:spPr>
        <p:txBody>
          <a:bodyPr lIns="0" tIns="3708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a:t>Subhead for headline size 80 </a:t>
            </a:r>
            <a:r>
              <a:rPr lang="en-US" err="1"/>
              <a:t>pt</a:t>
            </a:r>
            <a:endParaRPr lang="en-US"/>
          </a:p>
        </p:txBody>
      </p:sp>
      <p:pic>
        <p:nvPicPr>
          <p:cNvPr id="10" name="Siemens Logo" descr="Siemens logo">
            <a:extLst>
              <a:ext uri="{FF2B5EF4-FFF2-40B4-BE49-F238E27FC236}">
                <a16:creationId xmlns:a16="http://schemas.microsoft.com/office/drawing/2014/main" id="{9A561178-96D2-407A-94C5-91A37401F657}"/>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black">
          <a:xfrm>
            <a:off x="10274400" y="6364800"/>
            <a:ext cx="1512000" cy="24040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36983F93-FD6F-4DAC-8F23-D4EF00A04206}"/>
              </a:ext>
            </a:extLst>
          </p:cNvPr>
          <p:cNvSpPr>
            <a:spLocks noGrp="1"/>
          </p:cNvSpPr>
          <p:nvPr>
            <p:ph type="ftr" sz="quarter" idx="12"/>
          </p:nvPr>
        </p:nvSpPr>
        <p:spPr bwMode="black">
          <a:xfrm>
            <a:off x="411163" y="6310800"/>
            <a:ext cx="9288000" cy="547200"/>
          </a:xfrm>
        </p:spPr>
        <p:txBody>
          <a:bodyPr/>
          <a:lstStyle/>
          <a:p>
            <a:pPr>
              <a:lnSpc>
                <a:spcPct val="100000"/>
              </a:lnSpc>
            </a:pPr>
            <a:r>
              <a:rPr lang="en-US"/>
              <a:t>Unrestricted | ©Siemens 2023 | Supplier Collaboration Day| September 2023</a:t>
            </a:r>
          </a:p>
        </p:txBody>
      </p:sp>
    </p:spTree>
    <p:extLst>
      <p:ext uri="{BB962C8B-B14F-4D97-AF65-F5344CB8AC3E}">
        <p14:creationId xmlns:p14="http://schemas.microsoft.com/office/powerpoint/2010/main" val="11007558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Process flow">
    <p:bg>
      <p:bgRef idx="1001">
        <a:schemeClr val="bg2"/>
      </p:bgRef>
    </p:bg>
    <p:spTree>
      <p:nvGrpSpPr>
        <p:cNvPr id="1" name=""/>
        <p:cNvGrpSpPr/>
        <p:nvPr/>
      </p:nvGrpSpPr>
      <p:grpSpPr>
        <a:xfrm>
          <a:off x="0" y="0"/>
          <a:ext cx="0" cy="0"/>
          <a:chOff x="0" y="0"/>
          <a:chExt cx="0" cy="0"/>
        </a:xfrm>
      </p:grpSpPr>
      <p:sp>
        <p:nvSpPr>
          <p:cNvPr id="5" name="Title" descr="Slide headline">
            <a:extLst>
              <a:ext uri="{FF2B5EF4-FFF2-40B4-BE49-F238E27FC236}">
                <a16:creationId xmlns:a16="http://schemas.microsoft.com/office/drawing/2014/main" id="{9F2A455C-53B1-4792-8EA9-F00926C48E39}"/>
              </a:ext>
            </a:extLst>
          </p:cNvPr>
          <p:cNvSpPr>
            <a:spLocks noGrp="1"/>
          </p:cNvSpPr>
          <p:nvPr>
            <p:ph type="title"/>
          </p:nvPr>
        </p:nvSpPr>
        <p:spPr bwMode="black"/>
        <p:txBody>
          <a:bodyPr/>
          <a:lstStyle>
            <a:lvl1pPr>
              <a:defRPr>
                <a:solidFill>
                  <a:schemeClr val="tx1"/>
                </a:solidFill>
              </a:defRPr>
            </a:lvl1pPr>
          </a:lstStyle>
          <a:p>
            <a:r>
              <a:rPr lang="en-US"/>
              <a:t>Click to edit Master title style</a:t>
            </a:r>
          </a:p>
        </p:txBody>
      </p:sp>
      <p:sp>
        <p:nvSpPr>
          <p:cNvPr id="3" name="Copy 1" descr="Content text frame">
            <a:extLst>
              <a:ext uri="{FF2B5EF4-FFF2-40B4-BE49-F238E27FC236}">
                <a16:creationId xmlns:a16="http://schemas.microsoft.com/office/drawing/2014/main" id="{9CE7E2D8-94E8-4FE6-93A5-924CA3EC5315}"/>
              </a:ext>
            </a:extLst>
          </p:cNvPr>
          <p:cNvSpPr>
            <a:spLocks noGrp="1"/>
          </p:cNvSpPr>
          <p:nvPr>
            <p:ph idx="1"/>
          </p:nvPr>
        </p:nvSpPr>
        <p:spPr bwMode="black">
          <a:xfrm>
            <a:off x="411162" y="1414462"/>
            <a:ext cx="3600000" cy="4392000"/>
          </a:xfrm>
          <a:prstGeom prst="rect">
            <a:avLst/>
          </a:prstGeom>
          <a:ln w="19050">
            <a:solidFill>
              <a:schemeClr val="accent1"/>
            </a:solidFill>
          </a:ln>
        </p:spPr>
        <p:txBody>
          <a:bodyPr lIns="216000" tIns="144000" rIns="216000" bIns="144000">
            <a:noAutofit/>
          </a:bodyPr>
          <a:lstStyle>
            <a:lvl1pPr>
              <a:defRPr>
                <a:ln>
                  <a:noFill/>
                </a:ln>
              </a:defRPr>
            </a:lvl1pPr>
            <a:lvl2pPr>
              <a:buClr>
                <a:schemeClr val="tx1"/>
              </a:buClr>
              <a:defRPr>
                <a:ln>
                  <a:noFill/>
                </a:ln>
              </a:defRPr>
            </a:lvl2pPr>
            <a:lvl3pPr>
              <a:buClr>
                <a:schemeClr val="tx1"/>
              </a:buClr>
              <a:defRPr>
                <a:ln>
                  <a:noFill/>
                </a:ln>
              </a:defRPr>
            </a:lvl3pPr>
            <a:lvl4pPr>
              <a:buClr>
                <a:schemeClr val="tx1"/>
              </a:buClr>
              <a:defRPr>
                <a:ln>
                  <a:noFill/>
                </a:ln>
              </a:defRPr>
            </a:lvl4pPr>
            <a:lvl5pPr>
              <a:buClr>
                <a:schemeClr val="tx1"/>
              </a:buClr>
              <a:defRPr>
                <a:ln>
                  <a:noFill/>
                </a:ln>
              </a:defRPr>
            </a:lvl5pPr>
            <a:lvl6pPr>
              <a:buClr>
                <a:schemeClr val="tx1"/>
              </a:buClr>
              <a:defRPr>
                <a:ln>
                  <a:noFill/>
                </a:ln>
              </a:defRPr>
            </a:lvl6pPr>
            <a:lvl7pPr>
              <a:buClr>
                <a:schemeClr val="tx1"/>
              </a:buClr>
              <a:defRPr>
                <a:ln>
                  <a:noFill/>
                </a:ln>
              </a:defRPr>
            </a:lvl7pPr>
            <a:lvl8pPr>
              <a:buClr>
                <a:schemeClr val="tx1"/>
              </a:buClr>
              <a:defRPr>
                <a:ln>
                  <a:noFill/>
                </a:ln>
              </a:defRPr>
            </a:lvl8pPr>
            <a:lvl9pPr>
              <a:buClr>
                <a:schemeClr val="tx1"/>
              </a:buClr>
              <a:defRPr>
                <a:ln>
                  <a:noFill/>
                </a:ln>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py 2" descr="Content text frame">
            <a:extLst>
              <a:ext uri="{FF2B5EF4-FFF2-40B4-BE49-F238E27FC236}">
                <a16:creationId xmlns:a16="http://schemas.microsoft.com/office/drawing/2014/main" id="{3AC3CE10-0C4B-4A11-BA76-8CAFED13661C}"/>
              </a:ext>
            </a:extLst>
          </p:cNvPr>
          <p:cNvSpPr>
            <a:spLocks noGrp="1"/>
          </p:cNvSpPr>
          <p:nvPr>
            <p:ph idx="13"/>
          </p:nvPr>
        </p:nvSpPr>
        <p:spPr bwMode="black">
          <a:xfrm>
            <a:off x="4299176" y="1414462"/>
            <a:ext cx="3600000" cy="4392000"/>
          </a:xfrm>
          <a:prstGeom prst="rect">
            <a:avLst/>
          </a:prstGeom>
          <a:ln w="19050">
            <a:solidFill>
              <a:schemeClr val="accent1"/>
            </a:solidFill>
          </a:ln>
        </p:spPr>
        <p:txBody>
          <a:bodyPr lIns="216000" tIns="144000" rIns="216000" bIns="144000">
            <a:noAutofit/>
          </a:bodyPr>
          <a:lstStyle>
            <a:lvl1pPr>
              <a:defRPr>
                <a:ln>
                  <a:noFill/>
                </a:ln>
              </a:defRPr>
            </a:lvl1pPr>
            <a:lvl2pPr>
              <a:buClr>
                <a:schemeClr val="tx1"/>
              </a:buClr>
              <a:defRPr>
                <a:ln>
                  <a:noFill/>
                </a:ln>
              </a:defRPr>
            </a:lvl2pPr>
            <a:lvl3pPr>
              <a:buClr>
                <a:schemeClr val="tx1"/>
              </a:buClr>
              <a:defRPr>
                <a:ln>
                  <a:noFill/>
                </a:ln>
              </a:defRPr>
            </a:lvl3pPr>
            <a:lvl4pPr>
              <a:buClr>
                <a:schemeClr val="tx1"/>
              </a:buClr>
              <a:defRPr>
                <a:ln>
                  <a:noFill/>
                </a:ln>
              </a:defRPr>
            </a:lvl4pPr>
            <a:lvl5pPr>
              <a:buClr>
                <a:schemeClr val="tx1"/>
              </a:buClr>
              <a:defRPr>
                <a:ln>
                  <a:noFill/>
                </a:ln>
              </a:defRPr>
            </a:lvl5pPr>
            <a:lvl6pPr>
              <a:buClr>
                <a:schemeClr val="tx1"/>
              </a:buClr>
              <a:defRPr>
                <a:ln>
                  <a:noFill/>
                </a:ln>
              </a:defRPr>
            </a:lvl6pPr>
            <a:lvl7pPr>
              <a:buClr>
                <a:schemeClr val="tx1"/>
              </a:buClr>
              <a:defRPr>
                <a:ln>
                  <a:noFill/>
                </a:ln>
              </a:defRPr>
            </a:lvl7pPr>
            <a:lvl8pPr>
              <a:buClr>
                <a:schemeClr val="tx1"/>
              </a:buClr>
              <a:defRPr>
                <a:ln>
                  <a:noFill/>
                </a:ln>
              </a:defRPr>
            </a:lvl8pPr>
            <a:lvl9pPr>
              <a:buClr>
                <a:schemeClr val="tx1"/>
              </a:buClr>
              <a:defRPr>
                <a:ln>
                  <a:noFill/>
                </a:ln>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py 3" descr="Content text frame (highlight)">
            <a:extLst>
              <a:ext uri="{FF2B5EF4-FFF2-40B4-BE49-F238E27FC236}">
                <a16:creationId xmlns:a16="http://schemas.microsoft.com/office/drawing/2014/main" id="{E840DCCC-8E77-40B8-B94B-A4D3A4D77826}"/>
              </a:ext>
            </a:extLst>
          </p:cNvPr>
          <p:cNvSpPr>
            <a:spLocks noGrp="1"/>
          </p:cNvSpPr>
          <p:nvPr>
            <p:ph idx="12"/>
          </p:nvPr>
        </p:nvSpPr>
        <p:spPr bwMode="blackWhite">
          <a:xfrm>
            <a:off x="8187189" y="1414462"/>
            <a:ext cx="3600000" cy="4392000"/>
          </a:xfrm>
          <a:prstGeom prst="rect">
            <a:avLst/>
          </a:prstGeom>
          <a:solidFill>
            <a:schemeClr val="accent1"/>
          </a:solidFill>
          <a:ln w="19050">
            <a:solidFill>
              <a:srgbClr val="009999"/>
            </a:solidFill>
          </a:ln>
        </p:spPr>
        <p:txBody>
          <a:bodyPr lIns="216000" tIns="144000" rIns="216000" bIns="144000">
            <a:noAutofit/>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Siemens Logo" descr="Siemens logo">
            <a:extLst>
              <a:ext uri="{FF2B5EF4-FFF2-40B4-BE49-F238E27FC236}">
                <a16:creationId xmlns:a16="http://schemas.microsoft.com/office/drawing/2014/main" id="{E5DDD55C-5C17-4BCD-A9BB-FE8A69DC48DE}"/>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35188" y="6418800"/>
            <a:ext cx="1152000" cy="183168"/>
          </a:xfrm>
          <a:prstGeom prst="rect">
            <a:avLst/>
          </a:prstGeom>
        </p:spPr>
      </p:pic>
      <p:sp>
        <p:nvSpPr>
          <p:cNvPr id="6" name="Footer Placeholder" descr="Footer with copyright, author and department information, and date">
            <a:extLst>
              <a:ext uri="{FF2B5EF4-FFF2-40B4-BE49-F238E27FC236}">
                <a16:creationId xmlns:a16="http://schemas.microsoft.com/office/drawing/2014/main" id="{91FCCEDD-7521-4BD5-8A32-A62DA6246709}"/>
              </a:ext>
            </a:extLst>
          </p:cNvPr>
          <p:cNvSpPr>
            <a:spLocks noGrp="1"/>
          </p:cNvSpPr>
          <p:nvPr>
            <p:ph type="ftr" sz="quarter" idx="14"/>
          </p:nvPr>
        </p:nvSpPr>
        <p:spPr bwMode="black"/>
        <p:txBody>
          <a:bodyPr/>
          <a:lstStyle/>
          <a:p>
            <a:pPr>
              <a:lnSpc>
                <a:spcPct val="100000"/>
              </a:lnSpc>
            </a:pPr>
            <a:r>
              <a:rPr lang="it-IT"/>
              <a:t>Unrestricted | ©Siemens 2023 | Supplier Collaboration Day| September 2023</a:t>
            </a:r>
            <a:endParaRPr lang="en-US"/>
          </a:p>
        </p:txBody>
      </p:sp>
      <p:sp>
        <p:nvSpPr>
          <p:cNvPr id="7" name="Slide Number Placeholder">
            <a:extLst>
              <a:ext uri="{FF2B5EF4-FFF2-40B4-BE49-F238E27FC236}">
                <a16:creationId xmlns:a16="http://schemas.microsoft.com/office/drawing/2014/main" id="{DC2AAE3E-7F56-4838-BCE7-6B966549F4DA}"/>
              </a:ext>
              <a:ext uri="{C183D7F6-B498-43B3-948B-1728B52AA6E4}">
                <adec:decorative xmlns:adec="http://schemas.microsoft.com/office/drawing/2017/decorative" val="1"/>
              </a:ext>
            </a:extLst>
          </p:cNvPr>
          <p:cNvSpPr>
            <a:spLocks noGrp="1"/>
          </p:cNvSpPr>
          <p:nvPr>
            <p:ph type="sldNum" sz="quarter" idx="15"/>
          </p:nvPr>
        </p:nvSpPr>
        <p:spPr bwMode="black"/>
        <p:txBody>
          <a:bodyPr/>
          <a:lstStyle/>
          <a:p>
            <a:r>
              <a:rPr lang="en-US"/>
              <a:t>Page </a:t>
            </a:r>
            <a:fld id="{15EBE321-CBB1-4E91-BD14-37C8D44326FB}" type="slidenum">
              <a:rPr lang="en-US" smtClean="0"/>
              <a:pPr/>
              <a:t>‹#›</a:t>
            </a:fld>
            <a:endParaRPr lang="en-US"/>
          </a:p>
        </p:txBody>
      </p:sp>
    </p:spTree>
    <p:extLst>
      <p:ext uri="{BB962C8B-B14F-4D97-AF65-F5344CB8AC3E}">
        <p14:creationId xmlns:p14="http://schemas.microsoft.com/office/powerpoint/2010/main" val="32672135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4975">
          <p15:clr>
            <a:srgbClr val="65CEFF"/>
          </p15:clr>
        </p15:guide>
        <p15:guide id="5" pos="5157">
          <p15:clr>
            <a:srgbClr val="65CEFF"/>
          </p15:clr>
        </p15:guide>
        <p15:guide id="6" pos="6472">
          <p15:clr>
            <a:srgbClr val="65CEFF"/>
          </p15:clr>
        </p15:guide>
        <p15:guide id="7" pos="7425">
          <p15:clr>
            <a:srgbClr val="65CEFF"/>
          </p15:clr>
        </p15:guide>
        <p15:guide id="8" orient="horz" pos="302">
          <p15:clr>
            <a:srgbClr val="65CEFF"/>
          </p15:clr>
        </p15:guide>
        <p15:guide id="9" orient="horz" pos="664">
          <p15:clr>
            <a:srgbClr val="65CEFF"/>
          </p15:clr>
        </p15:guide>
        <p15:guide id="10" orient="horz" pos="891">
          <p15:clr>
            <a:srgbClr val="65CEFF"/>
          </p15:clr>
        </p15:guide>
        <p15:guide id="11" orient="horz" pos="3658">
          <p15:clr>
            <a:srgbClr val="65CEFF"/>
          </p15:clr>
        </p15:guide>
        <p15:guide id="12" orient="horz" pos="3885">
          <p15:clr>
            <a:srgbClr val="65CEFF"/>
          </p15:clr>
        </p15:guide>
        <p15:guide id="13" orient="horz" pos="4157">
          <p15:clr>
            <a:srgbClr val="65CE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Full bleed color Deep Blue_BALKEN">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a:xfrm>
            <a:off x="410401" y="478800"/>
            <a:ext cx="8983766" cy="576000"/>
          </a:xfrm>
        </p:spPr>
        <p:txBody>
          <a:bodyPr/>
          <a:lstStyle>
            <a:lvl1pPr>
              <a:defRPr>
                <a:solidFill>
                  <a:schemeClr val="tx1"/>
                </a:solidFill>
              </a:defRPr>
            </a:lvl1pPr>
          </a:lstStyle>
          <a:p>
            <a:r>
              <a:rPr lang="en-US"/>
              <a:t>Click to edit Master title style</a:t>
            </a:r>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a:xfrm>
            <a:off x="1059160" y="6310800"/>
            <a:ext cx="8335006" cy="547200"/>
          </a:xfrm>
        </p:spPr>
        <p:txBody>
          <a:bodyPr/>
          <a:lstStyle/>
          <a:p>
            <a:pPr>
              <a:lnSpc>
                <a:spcPct val="100000"/>
              </a:lnSpc>
            </a:pPr>
            <a:r>
              <a:rPr lang="it-IT"/>
              <a:t>Unrestricted | ©Siemens 2023 | Supplier Collaboration Day| September 2023</a:t>
            </a:r>
            <a:endParaRPr lang="en-US"/>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smtClean="0"/>
              <a:pPr/>
              <a:t>‹#›</a:t>
            </a:fld>
            <a:endParaRPr lang="en-US"/>
          </a:p>
        </p:txBody>
      </p:sp>
      <p:pic>
        <p:nvPicPr>
          <p:cNvPr id="4" name="Siemens Logo">
            <a:extLst>
              <a:ext uri="{FF2B5EF4-FFF2-40B4-BE49-F238E27FC236}">
                <a16:creationId xmlns:a16="http://schemas.microsoft.com/office/drawing/2014/main" id="{21D054E4-46E6-42F4-9EF6-F9ED18F2F1C5}"/>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825291" y="6418800"/>
            <a:ext cx="1152000" cy="183168"/>
          </a:xfrm>
          <a:prstGeom prst="rect">
            <a:avLst/>
          </a:prstGeom>
        </p:spPr>
      </p:pic>
    </p:spTree>
    <p:custDataLst>
      <p:tags r:id="rId1"/>
    </p:custDataLst>
    <p:extLst>
      <p:ext uri="{BB962C8B-B14F-4D97-AF65-F5344CB8AC3E}">
        <p14:creationId xmlns:p14="http://schemas.microsoft.com/office/powerpoint/2010/main" val="16114658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guide id="19" pos="6915">
          <p15:clr>
            <a:srgbClr val="65CE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mask&amp;blur Sustainability 80pt (motif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descr="Headline of the presentation">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400" y="1414464"/>
            <a:ext cx="11376788" cy="2462213"/>
          </a:xfrm>
          <a:noFill/>
        </p:spPr>
        <p:txBody>
          <a:bodyPr wrap="square" rIns="0" bIns="0" anchor="b" anchorCtr="0">
            <a:spAutoFit/>
          </a:bodyPr>
          <a:lstStyle>
            <a:lvl1pPr marL="0">
              <a:lnSpc>
                <a:spcPct val="100000"/>
              </a:lnSpc>
              <a:defRPr sz="8000" b="0">
                <a:solidFill>
                  <a:schemeClr val="tx1"/>
                </a:solidFill>
              </a:defRPr>
            </a:lvl1pPr>
          </a:lstStyle>
          <a:p>
            <a:r>
              <a:rPr lang="en-US"/>
              <a:t>Title chart, </a:t>
            </a:r>
            <a:br>
              <a:rPr lang="en-US"/>
            </a:br>
            <a:r>
              <a:rPr lang="en-US"/>
              <a:t>Arial, 80 </a:t>
            </a:r>
            <a:r>
              <a:rPr lang="en-US" err="1"/>
              <a:t>pt</a:t>
            </a:r>
            <a:endParaRPr lang="en-US"/>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162" y="3876677"/>
            <a:ext cx="9286875" cy="1930398"/>
          </a:xfrm>
          <a:prstGeom prst="rect">
            <a:avLst/>
          </a:prstGeom>
        </p:spPr>
        <p:txBody>
          <a:bodyPr lIns="0" tIns="3708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a:t>Subhead for headline size 80 </a:t>
            </a:r>
            <a:r>
              <a:rPr lang="en-US" err="1"/>
              <a:t>pt</a:t>
            </a:r>
            <a:endParaRPr lang="en-US"/>
          </a:p>
        </p:txBody>
      </p:sp>
      <p:pic>
        <p:nvPicPr>
          <p:cNvPr id="10" name="Siemens Logo" descr="Siemens logo">
            <a:extLst>
              <a:ext uri="{FF2B5EF4-FFF2-40B4-BE49-F238E27FC236}">
                <a16:creationId xmlns:a16="http://schemas.microsoft.com/office/drawing/2014/main" id="{9A561178-96D2-407A-94C5-91A37401F657}"/>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black">
          <a:xfrm>
            <a:off x="10274400" y="6364800"/>
            <a:ext cx="1512000" cy="24040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36983F93-FD6F-4DAC-8F23-D4EF00A04206}"/>
              </a:ext>
            </a:extLst>
          </p:cNvPr>
          <p:cNvSpPr>
            <a:spLocks noGrp="1"/>
          </p:cNvSpPr>
          <p:nvPr>
            <p:ph type="ftr" sz="quarter" idx="12"/>
          </p:nvPr>
        </p:nvSpPr>
        <p:spPr bwMode="black">
          <a:xfrm>
            <a:off x="411163" y="6310800"/>
            <a:ext cx="9288000" cy="547200"/>
          </a:xfrm>
        </p:spPr>
        <p:txBody>
          <a:bodyPr/>
          <a:lstStyle/>
          <a:p>
            <a:pPr>
              <a:lnSpc>
                <a:spcPct val="100000"/>
              </a:lnSpc>
            </a:pPr>
            <a:r>
              <a:rPr lang="en-US"/>
              <a:t>Unrestricted | ©Siemens 2023 | Supplier Collaboration Day| September 2023</a:t>
            </a:r>
          </a:p>
        </p:txBody>
      </p:sp>
    </p:spTree>
    <p:extLst>
      <p:ext uri="{BB962C8B-B14F-4D97-AF65-F5344CB8AC3E}">
        <p14:creationId xmlns:p14="http://schemas.microsoft.com/office/powerpoint/2010/main" val="42641681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Full bleed color Gradient">
    <p:bg>
      <p:bgPr>
        <a:gradFill flip="none" rotWithShape="1">
          <a:gsLst>
            <a:gs pos="40000">
              <a:schemeClr val="accent6"/>
            </a:gs>
            <a:gs pos="100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Color Stage">
            <a:extLst>
              <a:ext uri="{FF2B5EF4-FFF2-40B4-BE49-F238E27FC236}">
                <a16:creationId xmlns:a16="http://schemas.microsoft.com/office/drawing/2014/main" id="{B8172AC2-E83F-4EFD-B70E-DE91E64651D8}"/>
              </a:ext>
            </a:extLst>
          </p:cNvPr>
          <p:cNvSpPr/>
          <p:nvPr userDrawn="1"/>
        </p:nvSpPr>
        <p:spPr>
          <a:xfrm>
            <a:off x="0" y="1414463"/>
            <a:ext cx="12192000" cy="5443537"/>
          </a:xfrm>
          <a:prstGeom prst="rect">
            <a:avLst/>
          </a:prstGeom>
          <a:gradFill flip="none" rotWithShape="1">
            <a:gsLst>
              <a:gs pos="0">
                <a:schemeClr val="accent6"/>
              </a:gs>
              <a:gs pos="100000">
                <a:schemeClr val="bg2">
                  <a:alpha val="0"/>
                </a:schemeClr>
              </a:gs>
              <a:gs pos="40000">
                <a:schemeClr val="bg2">
                  <a:alpha val="5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a:p>
        </p:txBody>
      </p:sp>
      <p:sp>
        <p:nvSpPr>
          <p:cNvPr id="2" name="Title" descr="Slide headlin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lvl1pPr>
              <a:defRPr>
                <a:solidFill>
                  <a:schemeClr val="tx1"/>
                </a:solidFill>
              </a:defRPr>
            </a:lvl1pPr>
          </a:lstStyle>
          <a:p>
            <a:r>
              <a:rPr lang="en-US"/>
              <a:t>Click to edit Master title style</a:t>
            </a:r>
          </a:p>
        </p:txBody>
      </p:sp>
      <p:pic>
        <p:nvPicPr>
          <p:cNvPr id="7" name="Siemens Logo" descr="Siemens logo">
            <a:extLst>
              <a:ext uri="{FF2B5EF4-FFF2-40B4-BE49-F238E27FC236}">
                <a16:creationId xmlns:a16="http://schemas.microsoft.com/office/drawing/2014/main" id="{863976F1-B9C2-4217-A36A-7F1DCFF6EE2A}"/>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35188" y="6418800"/>
            <a:ext cx="1152000" cy="18316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E4BECE54-DDA8-4D2C-8A02-4C8E3E1585E1}"/>
              </a:ext>
            </a:extLst>
          </p:cNvPr>
          <p:cNvSpPr>
            <a:spLocks noGrp="1"/>
          </p:cNvSpPr>
          <p:nvPr>
            <p:ph type="ftr" sz="quarter" idx="10"/>
          </p:nvPr>
        </p:nvSpPr>
        <p:spPr bwMode="black"/>
        <p:txBody>
          <a:bodyPr/>
          <a:lstStyle/>
          <a:p>
            <a:pPr>
              <a:lnSpc>
                <a:spcPct val="100000"/>
              </a:lnSpc>
            </a:pPr>
            <a:r>
              <a:rPr lang="en-US"/>
              <a:t>Unrestricted | ©Siemens 2023 | Supplier Collaboration Day| September 2023</a:t>
            </a:r>
          </a:p>
        </p:txBody>
      </p:sp>
      <p:sp>
        <p:nvSpPr>
          <p:cNvPr id="6" name="Slide Number Placeholder">
            <a:extLst>
              <a:ext uri="{FF2B5EF4-FFF2-40B4-BE49-F238E27FC236}">
                <a16:creationId xmlns:a16="http://schemas.microsoft.com/office/drawing/2014/main" id="{07B7E75B-80B4-49F8-AA70-A41C9D896853}"/>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a:t>Page </a:t>
            </a:r>
            <a:fld id="{15EBE321-CBB1-4E91-BD14-37C8D44326FB}" type="slidenum">
              <a:rPr lang="en-US" smtClean="0"/>
              <a:pPr/>
              <a:t>‹#›</a:t>
            </a:fld>
            <a:endParaRPr lang="en-US"/>
          </a:p>
        </p:txBody>
      </p:sp>
      <p:sp>
        <p:nvSpPr>
          <p:cNvPr id="3" name="Copy" descr="Content text frame">
            <a:extLst>
              <a:ext uri="{FF2B5EF4-FFF2-40B4-BE49-F238E27FC236}">
                <a16:creationId xmlns:a16="http://schemas.microsoft.com/office/drawing/2014/main" id="{A085E4A1-8814-1127-AB1C-0D3A9B495D13}"/>
              </a:ext>
            </a:extLst>
          </p:cNvPr>
          <p:cNvSpPr>
            <a:spLocks noGrp="1"/>
          </p:cNvSpPr>
          <p:nvPr>
            <p:ph idx="1"/>
          </p:nvPr>
        </p:nvSpPr>
        <p:spPr bwMode="black">
          <a:xfrm>
            <a:off x="411161" y="1414800"/>
            <a:ext cx="9863236" cy="4752000"/>
          </a:xfrm>
          <a:prstGeom prst="rect">
            <a:avLst/>
          </a:prstGeom>
        </p:spPr>
        <p:txBody>
          <a:bodyPr>
            <a:noAutofit/>
          </a:bodyPr>
          <a:lstStyle>
            <a:lvl1pPr>
              <a:buClr>
                <a:schemeClr val="tx1"/>
              </a:buClr>
              <a:defRPr/>
            </a:lvl1pPr>
            <a:lvl2pPr marL="0" indent="0">
              <a:buClr>
                <a:schemeClr val="tx1"/>
              </a:buClr>
              <a:buNone/>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US"/>
              <a:t>Click to edit Master text styles</a:t>
            </a:r>
          </a:p>
        </p:txBody>
      </p:sp>
    </p:spTree>
    <p:extLst>
      <p:ext uri="{BB962C8B-B14F-4D97-AF65-F5344CB8AC3E}">
        <p14:creationId xmlns:p14="http://schemas.microsoft.com/office/powerpoint/2010/main" val="27845790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3">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C0CE24-6C44-CF6D-A4B3-A04D818BF895}"/>
              </a:ext>
            </a:extLst>
          </p:cNvPr>
          <p:cNvSpPr/>
          <p:nvPr userDrawn="1"/>
        </p:nvSpPr>
        <p:spPr>
          <a:xfrm>
            <a:off x="0" y="13464"/>
            <a:ext cx="12192000" cy="44195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A405D3-A861-759C-0CBD-A9A7C72A9B56}"/>
              </a:ext>
            </a:extLst>
          </p:cNvPr>
          <p:cNvSpPr>
            <a:spLocks noGrp="1"/>
          </p:cNvSpPr>
          <p:nvPr>
            <p:ph type="title"/>
          </p:nvPr>
        </p:nvSpPr>
        <p:spPr>
          <a:xfrm>
            <a:off x="1117600" y="1015999"/>
            <a:ext cx="10121900" cy="2387600"/>
          </a:xfrm>
        </p:spPr>
        <p:txBody>
          <a:bodyPr anchor="ctr">
            <a:normAutofit/>
          </a:bodyPr>
          <a:lstStyle>
            <a:lvl1pPr algn="l">
              <a:defRPr sz="4800" b="1">
                <a:solidFill>
                  <a:schemeClr val="bg1"/>
                </a:solidFill>
                <a:latin typeface="Avenir Next LT Pro Demi" panose="020B0704020202020204" pitchFamily="34" charset="0"/>
                <a:ea typeface="Verdana" panose="020B0604030504040204" pitchFamily="34" charset="0"/>
                <a:cs typeface="Avenir Next LT Pro Demi" panose="020B0704020202020204" pitchFamily="34" charset="0"/>
              </a:defRPr>
            </a:lvl1pPr>
          </a:lstStyle>
          <a:p>
            <a:r>
              <a:rPr lang="en-US" dirty="0"/>
              <a:t>Click to edit Master title style</a:t>
            </a:r>
          </a:p>
        </p:txBody>
      </p:sp>
      <p:sp>
        <p:nvSpPr>
          <p:cNvPr id="11" name="Oval 10">
            <a:extLst>
              <a:ext uri="{FF2B5EF4-FFF2-40B4-BE49-F238E27FC236}">
                <a16:creationId xmlns:a16="http://schemas.microsoft.com/office/drawing/2014/main" id="{EDEE3DC2-3E05-3D50-F2DF-62F94AA52AA7}"/>
              </a:ext>
            </a:extLst>
          </p:cNvPr>
          <p:cNvSpPr/>
          <p:nvPr userDrawn="1"/>
        </p:nvSpPr>
        <p:spPr>
          <a:xfrm>
            <a:off x="7378700" y="2663230"/>
            <a:ext cx="5289550" cy="5289550"/>
          </a:xfrm>
          <a:prstGeom prst="ellipse">
            <a:avLst/>
          </a:prstGeom>
          <a:solidFill>
            <a:srgbClr val="312C76"/>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C8B7834-0AFC-35E5-D10B-119B73B3264C}"/>
              </a:ext>
            </a:extLst>
          </p:cNvPr>
          <p:cNvSpPr>
            <a:spLocks noGrp="1"/>
          </p:cNvSpPr>
          <p:nvPr>
            <p:ph type="body" idx="1"/>
          </p:nvPr>
        </p:nvSpPr>
        <p:spPr>
          <a:xfrm>
            <a:off x="8102600" y="3848101"/>
            <a:ext cx="3136900" cy="2578100"/>
          </a:xfrm>
        </p:spPr>
        <p:txBody>
          <a:bodyPr anchor="ctr"/>
          <a:lstStyle>
            <a:lvl1pPr marL="0" indent="0" algn="r">
              <a:buNone/>
              <a:defRPr sz="2400">
                <a:solidFill>
                  <a:schemeClr val="bg1"/>
                </a:solidFill>
                <a:latin typeface="Avenir Boo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918193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C0CE24-6C44-CF6D-A4B3-A04D818BF895}"/>
              </a:ext>
            </a:extLst>
          </p:cNvPr>
          <p:cNvSpPr/>
          <p:nvPr userDrawn="1"/>
        </p:nvSpPr>
        <p:spPr>
          <a:xfrm>
            <a:off x="0" y="13464"/>
            <a:ext cx="12192000" cy="44195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A405D3-A861-759C-0CBD-A9A7C72A9B56}"/>
              </a:ext>
            </a:extLst>
          </p:cNvPr>
          <p:cNvSpPr>
            <a:spLocks noGrp="1"/>
          </p:cNvSpPr>
          <p:nvPr>
            <p:ph type="title"/>
          </p:nvPr>
        </p:nvSpPr>
        <p:spPr>
          <a:xfrm>
            <a:off x="1117600" y="1015999"/>
            <a:ext cx="10121900" cy="2387600"/>
          </a:xfrm>
        </p:spPr>
        <p:txBody>
          <a:bodyPr anchor="ctr">
            <a:normAutofit/>
          </a:bodyPr>
          <a:lstStyle>
            <a:lvl1pPr algn="l">
              <a:defRPr sz="4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Oval 10">
            <a:extLst>
              <a:ext uri="{FF2B5EF4-FFF2-40B4-BE49-F238E27FC236}">
                <a16:creationId xmlns:a16="http://schemas.microsoft.com/office/drawing/2014/main" id="{EDEE3DC2-3E05-3D50-F2DF-62F94AA52AA7}"/>
              </a:ext>
            </a:extLst>
          </p:cNvPr>
          <p:cNvSpPr/>
          <p:nvPr userDrawn="1"/>
        </p:nvSpPr>
        <p:spPr>
          <a:xfrm>
            <a:off x="7378700" y="2663230"/>
            <a:ext cx="5289550" cy="5289550"/>
          </a:xfrm>
          <a:prstGeom prst="ellipse">
            <a:avLst/>
          </a:prstGeom>
          <a:solidFill>
            <a:srgbClr val="312C76"/>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C8B7834-0AFC-35E5-D10B-119B73B3264C}"/>
              </a:ext>
            </a:extLst>
          </p:cNvPr>
          <p:cNvSpPr>
            <a:spLocks noGrp="1"/>
          </p:cNvSpPr>
          <p:nvPr>
            <p:ph type="body" idx="1"/>
          </p:nvPr>
        </p:nvSpPr>
        <p:spPr>
          <a:xfrm>
            <a:off x="8102600" y="3848101"/>
            <a:ext cx="3136900" cy="2578100"/>
          </a:xfrm>
        </p:spPr>
        <p:txBody>
          <a:bodyPr anchor="ctr"/>
          <a:lstStyle>
            <a:lvl1pPr marL="0" indent="0" algn="r">
              <a:buNone/>
              <a:defRPr sz="2400">
                <a:solidFill>
                  <a:schemeClr val="bg1"/>
                </a:solidFill>
                <a:latin typeface="Avenir Boo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4852977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100336-4EDE-9DB1-B162-0C28FE297AB6}"/>
              </a:ext>
            </a:extLst>
          </p:cNvPr>
          <p:cNvSpPr/>
          <p:nvPr userDrawn="1"/>
        </p:nvSpPr>
        <p:spPr>
          <a:xfrm>
            <a:off x="0" y="0"/>
            <a:ext cx="12192000" cy="1690688"/>
          </a:xfrm>
          <a:prstGeom prst="rect">
            <a:avLst/>
          </a:prstGeom>
          <a:solidFill>
            <a:srgbClr val="426D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12414F-BFC7-C484-BA2B-984B8687014A}"/>
              </a:ext>
            </a:extLst>
          </p:cNvPr>
          <p:cNvSpPr>
            <a:spLocks noGrp="1"/>
          </p:cNvSpPr>
          <p:nvPr>
            <p:ph type="title"/>
          </p:nvPr>
        </p:nvSpPr>
        <p:spPr/>
        <p:txBody>
          <a:bodyPr/>
          <a:lstStyle>
            <a:lvl1pPr>
              <a:defRPr b="0">
                <a:solidFill>
                  <a:schemeClr val="bg1"/>
                </a:solidFill>
                <a:latin typeface="Avenir Next LT Pro Demi" panose="020B0704020202020204" pitchFamily="34" charset="0"/>
                <a:ea typeface="Verdana" panose="020B0604030504040204" pitchFamily="34" charset="0"/>
                <a:cs typeface="Avenir Next LT Pro Demi" panose="020B07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94D2574-015B-788F-A0B8-F81D718D4329}"/>
              </a:ext>
            </a:extLst>
          </p:cNvPr>
          <p:cNvSpPr>
            <a:spLocks noGrp="1"/>
          </p:cNvSpPr>
          <p:nvPr>
            <p:ph sz="half" idx="1"/>
          </p:nvPr>
        </p:nvSpPr>
        <p:spPr>
          <a:xfrm>
            <a:off x="838200" y="1825625"/>
            <a:ext cx="5181600" cy="4351338"/>
          </a:xfrm>
        </p:spPr>
        <p:txBody>
          <a:bodyPr/>
          <a:lstStyle>
            <a:lvl1pPr>
              <a:defRPr>
                <a:solidFill>
                  <a:srgbClr val="312C76"/>
                </a:solidFill>
                <a:latin typeface="Avenir Book" panose="02000503020000020003"/>
                <a:ea typeface="Verdana" panose="020B0604030504040204" pitchFamily="34" charset="0"/>
                <a:cs typeface="Avenir Book" panose="02000503020000020003"/>
              </a:defRPr>
            </a:lvl1pPr>
            <a:lvl2pPr>
              <a:defRPr>
                <a:solidFill>
                  <a:srgbClr val="312C76"/>
                </a:solidFill>
                <a:latin typeface="Avenir Book" panose="02000503020000020003"/>
                <a:ea typeface="Verdana" panose="020B0604030504040204" pitchFamily="34" charset="0"/>
                <a:cs typeface="Avenir Book" panose="02000503020000020003"/>
              </a:defRPr>
            </a:lvl2pPr>
            <a:lvl3pPr>
              <a:defRPr>
                <a:solidFill>
                  <a:srgbClr val="312C76"/>
                </a:solidFill>
                <a:latin typeface="Avenir Book" panose="02000503020000020003"/>
                <a:ea typeface="Verdana" panose="020B0604030504040204" pitchFamily="34" charset="0"/>
                <a:cs typeface="Avenir Book" panose="02000503020000020003"/>
              </a:defRPr>
            </a:lvl3pPr>
            <a:lvl4pPr>
              <a:defRPr>
                <a:solidFill>
                  <a:srgbClr val="312C76"/>
                </a:solidFill>
                <a:latin typeface="Avenir Book" panose="02000503020000020003"/>
                <a:ea typeface="Verdana" panose="020B0604030504040204" pitchFamily="34" charset="0"/>
                <a:cs typeface="Avenir Book" panose="02000503020000020003"/>
              </a:defRPr>
            </a:lvl4pPr>
            <a:lvl5pPr>
              <a:defRPr>
                <a:solidFill>
                  <a:srgbClr val="312C76"/>
                </a:solidFill>
                <a:latin typeface="Avenir Book" panose="02000503020000020003"/>
                <a:ea typeface="Verdana" panose="020B0604030504040204" pitchFamily="34" charset="0"/>
                <a:cs typeface="Avenir Book" panose="0200050302000002000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6B753E-DD7D-F963-D89D-2F34166CBCC5}"/>
              </a:ext>
            </a:extLst>
          </p:cNvPr>
          <p:cNvSpPr>
            <a:spLocks noGrp="1"/>
          </p:cNvSpPr>
          <p:nvPr>
            <p:ph sz="half" idx="2"/>
          </p:nvPr>
        </p:nvSpPr>
        <p:spPr>
          <a:xfrm>
            <a:off x="6172200" y="1825625"/>
            <a:ext cx="5181600" cy="4351338"/>
          </a:xfrm>
        </p:spPr>
        <p:txBody>
          <a:bodyPr/>
          <a:lstStyle>
            <a:lvl1pPr>
              <a:defRPr>
                <a:solidFill>
                  <a:srgbClr val="312C76"/>
                </a:solidFill>
                <a:latin typeface="Avenir Book" panose="02000503020000020003"/>
                <a:ea typeface="Verdana" panose="020B0604030504040204" pitchFamily="34" charset="0"/>
                <a:cs typeface="Avenir Book" panose="02000503020000020003"/>
              </a:defRPr>
            </a:lvl1pPr>
            <a:lvl2pPr>
              <a:defRPr>
                <a:solidFill>
                  <a:srgbClr val="312C76"/>
                </a:solidFill>
                <a:latin typeface="Avenir Book" panose="02000503020000020003"/>
                <a:ea typeface="Verdana" panose="020B0604030504040204" pitchFamily="34" charset="0"/>
                <a:cs typeface="Avenir Book" panose="02000503020000020003"/>
              </a:defRPr>
            </a:lvl2pPr>
            <a:lvl3pPr>
              <a:defRPr>
                <a:solidFill>
                  <a:srgbClr val="312C76"/>
                </a:solidFill>
                <a:latin typeface="Avenir Book" panose="02000503020000020003"/>
                <a:ea typeface="Verdana" panose="020B0604030504040204" pitchFamily="34" charset="0"/>
                <a:cs typeface="Avenir Book" panose="02000503020000020003"/>
              </a:defRPr>
            </a:lvl3pPr>
            <a:lvl4pPr>
              <a:defRPr>
                <a:solidFill>
                  <a:srgbClr val="312C76"/>
                </a:solidFill>
                <a:latin typeface="Avenir Book" panose="02000503020000020003"/>
                <a:ea typeface="Verdana" panose="020B0604030504040204" pitchFamily="34" charset="0"/>
                <a:cs typeface="Avenir Book" panose="02000503020000020003"/>
              </a:defRPr>
            </a:lvl4pPr>
            <a:lvl5pPr>
              <a:defRPr>
                <a:solidFill>
                  <a:srgbClr val="312C76"/>
                </a:solidFill>
                <a:latin typeface="Avenir Book" panose="02000503020000020003"/>
                <a:ea typeface="Verdana" panose="020B0604030504040204" pitchFamily="34" charset="0"/>
                <a:cs typeface="Avenir Book" panose="0200050302000002000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4E274E11-E154-E1DE-9C54-DA79FDAA9CD0}"/>
              </a:ext>
            </a:extLst>
          </p:cNvPr>
          <p:cNvSpPr txBox="1"/>
          <p:nvPr userDrawn="1"/>
        </p:nvSpPr>
        <p:spPr>
          <a:xfrm>
            <a:off x="6096000" y="6311900"/>
            <a:ext cx="5886450" cy="307777"/>
          </a:xfrm>
          <a:prstGeom prst="rect">
            <a:avLst/>
          </a:prstGeom>
          <a:noFill/>
        </p:spPr>
        <p:txBody>
          <a:bodyPr wrap="square" rtlCol="0">
            <a:spAutoFit/>
          </a:bodyPr>
          <a:lstStyle/>
          <a:p>
            <a:pPr algn="r"/>
            <a:r>
              <a:rPr lang="en-US" sz="1400" dirty="0">
                <a:solidFill>
                  <a:schemeClr val="accent2"/>
                </a:solidFill>
                <a:latin typeface="Avenir Book" panose="02000503020000020003" pitchFamily="2" charset="0"/>
              </a:rPr>
              <a:t>Dedicated to advancing sustainable laboratories globally.</a:t>
            </a:r>
          </a:p>
        </p:txBody>
      </p:sp>
      <p:pic>
        <p:nvPicPr>
          <p:cNvPr id="5" name="Picture 4">
            <a:extLst>
              <a:ext uri="{FF2B5EF4-FFF2-40B4-BE49-F238E27FC236}">
                <a16:creationId xmlns:a16="http://schemas.microsoft.com/office/drawing/2014/main" id="{86687551-AC7B-5193-8AD9-9C5600FA5C95}"/>
              </a:ext>
            </a:extLst>
          </p:cNvPr>
          <p:cNvPicPr>
            <a:picLocks noChangeAspect="1"/>
          </p:cNvPicPr>
          <p:nvPr userDrawn="1"/>
        </p:nvPicPr>
        <p:blipFill>
          <a:blip r:embed="rId2"/>
          <a:srcRect/>
          <a:stretch/>
        </p:blipFill>
        <p:spPr>
          <a:xfrm>
            <a:off x="187627" y="5781838"/>
            <a:ext cx="2679095" cy="917249"/>
          </a:xfrm>
          <a:prstGeom prst="rect">
            <a:avLst/>
          </a:prstGeom>
        </p:spPr>
      </p:pic>
    </p:spTree>
    <p:extLst>
      <p:ext uri="{BB962C8B-B14F-4D97-AF65-F5344CB8AC3E}">
        <p14:creationId xmlns:p14="http://schemas.microsoft.com/office/powerpoint/2010/main" val="248571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4E99A6-1746-5E7E-DF6C-87573CA442BB}"/>
              </a:ext>
            </a:extLst>
          </p:cNvPr>
          <p:cNvSpPr/>
          <p:nvPr userDrawn="1"/>
        </p:nvSpPr>
        <p:spPr>
          <a:xfrm>
            <a:off x="0" y="0"/>
            <a:ext cx="12192000" cy="1690688"/>
          </a:xfrm>
          <a:prstGeom prst="rect">
            <a:avLst/>
          </a:prstGeom>
          <a:solidFill>
            <a:srgbClr val="426D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16113B7C-7043-1FB8-CF40-30A2BF752F12}"/>
              </a:ext>
            </a:extLst>
          </p:cNvPr>
          <p:cNvSpPr>
            <a:spLocks noGrp="1"/>
          </p:cNvSpPr>
          <p:nvPr>
            <p:ph type="title"/>
          </p:nvPr>
        </p:nvSpPr>
        <p:spPr/>
        <p:txBody>
          <a:bodyPr/>
          <a:lstStyle>
            <a:lvl1pPr>
              <a:defRPr b="0">
                <a:solidFill>
                  <a:schemeClr val="bg1"/>
                </a:solidFill>
                <a:latin typeface="Avenir Next LT Pro Demi" panose="020B0704020202020204" pitchFamily="34" charset="0"/>
                <a:ea typeface="Verdana" panose="020B0604030504040204" pitchFamily="34" charset="0"/>
                <a:cs typeface="Avenir Next LT Pro Demi" panose="020B0704020202020204" pitchFamily="34" charset="0"/>
              </a:defRPr>
            </a:lvl1pPr>
          </a:lstStyle>
          <a:p>
            <a:r>
              <a:rPr lang="en-US" dirty="0"/>
              <a:t>Click to edit Master title style</a:t>
            </a:r>
          </a:p>
        </p:txBody>
      </p:sp>
      <p:sp>
        <p:nvSpPr>
          <p:cNvPr id="7" name="TextBox 6">
            <a:extLst>
              <a:ext uri="{FF2B5EF4-FFF2-40B4-BE49-F238E27FC236}">
                <a16:creationId xmlns:a16="http://schemas.microsoft.com/office/drawing/2014/main" id="{94667382-6930-437B-3723-5BD4E34D7E4C}"/>
              </a:ext>
            </a:extLst>
          </p:cNvPr>
          <p:cNvSpPr txBox="1"/>
          <p:nvPr userDrawn="1"/>
        </p:nvSpPr>
        <p:spPr>
          <a:xfrm>
            <a:off x="6096000" y="6311900"/>
            <a:ext cx="5886450" cy="307777"/>
          </a:xfrm>
          <a:prstGeom prst="rect">
            <a:avLst/>
          </a:prstGeom>
          <a:noFill/>
        </p:spPr>
        <p:txBody>
          <a:bodyPr wrap="square" rtlCol="0">
            <a:spAutoFit/>
          </a:bodyPr>
          <a:lstStyle/>
          <a:p>
            <a:pPr algn="r"/>
            <a:r>
              <a:rPr lang="en-US" sz="1400" dirty="0">
                <a:solidFill>
                  <a:schemeClr val="accent2"/>
                </a:solidFill>
                <a:latin typeface="Avenir Book" panose="02000503020000020003" pitchFamily="2" charset="0"/>
              </a:rPr>
              <a:t>Dedicated to advancing sustainable laboratories globally.</a:t>
            </a:r>
          </a:p>
        </p:txBody>
      </p:sp>
      <p:pic>
        <p:nvPicPr>
          <p:cNvPr id="4" name="Picture 3">
            <a:extLst>
              <a:ext uri="{FF2B5EF4-FFF2-40B4-BE49-F238E27FC236}">
                <a16:creationId xmlns:a16="http://schemas.microsoft.com/office/drawing/2014/main" id="{A7F452D2-7ADF-C9E9-E931-A05ED8C88DCA}"/>
              </a:ext>
            </a:extLst>
          </p:cNvPr>
          <p:cNvPicPr>
            <a:picLocks noChangeAspect="1"/>
          </p:cNvPicPr>
          <p:nvPr userDrawn="1"/>
        </p:nvPicPr>
        <p:blipFill>
          <a:blip r:embed="rId2"/>
          <a:srcRect/>
          <a:stretch/>
        </p:blipFill>
        <p:spPr>
          <a:xfrm>
            <a:off x="187627" y="5781838"/>
            <a:ext cx="2679095" cy="917249"/>
          </a:xfrm>
          <a:prstGeom prst="rect">
            <a:avLst/>
          </a:prstGeom>
        </p:spPr>
      </p:pic>
    </p:spTree>
    <p:extLst>
      <p:ext uri="{BB962C8B-B14F-4D97-AF65-F5344CB8AC3E}">
        <p14:creationId xmlns:p14="http://schemas.microsoft.com/office/powerpoint/2010/main" val="7186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8CAD5C62-97EC-52E2-46E7-E4AB58D99304}"/>
              </a:ext>
            </a:extLst>
          </p:cNvPr>
          <p:cNvSpPr/>
          <p:nvPr userDrawn="1"/>
        </p:nvSpPr>
        <p:spPr>
          <a:xfrm>
            <a:off x="-589285" y="-1071074"/>
            <a:ext cx="5469758" cy="5469758"/>
          </a:xfrm>
          <a:prstGeom prst="ellipse">
            <a:avLst/>
          </a:prstGeom>
          <a:solidFill>
            <a:srgbClr val="D0E3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E138C-6A5B-F9FD-0D93-1C89F6B386AE}"/>
              </a:ext>
            </a:extLst>
          </p:cNvPr>
          <p:cNvSpPr>
            <a:spLocks noGrp="1"/>
          </p:cNvSpPr>
          <p:nvPr>
            <p:ph type="title"/>
          </p:nvPr>
        </p:nvSpPr>
        <p:spPr>
          <a:xfrm>
            <a:off x="839788" y="457200"/>
            <a:ext cx="3932237" cy="1600200"/>
          </a:xfrm>
        </p:spPr>
        <p:txBody>
          <a:bodyPr anchor="b"/>
          <a:lstStyle>
            <a:lvl1pPr>
              <a:defRPr sz="3200" b="0">
                <a:solidFill>
                  <a:schemeClr val="accent1"/>
                </a:solidFill>
                <a:latin typeface="Avenir Next LT Pro Demi" panose="020B0704020202020204" pitchFamily="34" charset="0"/>
                <a:ea typeface="Verdana" panose="020B0604030504040204" pitchFamily="34" charset="0"/>
                <a:cs typeface="Avenir Next LT Pro Demi" panose="020B07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A8A2E3BA-63DC-8064-7577-A32E488F0E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BDEC7FC-31EC-4022-E111-202784F948CB}"/>
              </a:ext>
            </a:extLst>
          </p:cNvPr>
          <p:cNvSpPr>
            <a:spLocks noGrp="1"/>
          </p:cNvSpPr>
          <p:nvPr>
            <p:ph type="body" sz="half" idx="2"/>
          </p:nvPr>
        </p:nvSpPr>
        <p:spPr>
          <a:xfrm>
            <a:off x="839788" y="2057400"/>
            <a:ext cx="3932237" cy="3811588"/>
          </a:xfrm>
        </p:spPr>
        <p:txBody>
          <a:bodyPr/>
          <a:lstStyle>
            <a:lvl1pPr marL="0" indent="0">
              <a:buNone/>
              <a:defRPr sz="1600">
                <a:solidFill>
                  <a:srgbClr val="312C76"/>
                </a:solidFill>
                <a:latin typeface="Avenir Book" panose="02000503020000020003"/>
                <a:ea typeface="Verdana" panose="020B0604030504040204" pitchFamily="34" charset="0"/>
                <a:cs typeface="Avenir Book" panose="02000503020000020003"/>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Box 8">
            <a:extLst>
              <a:ext uri="{FF2B5EF4-FFF2-40B4-BE49-F238E27FC236}">
                <a16:creationId xmlns:a16="http://schemas.microsoft.com/office/drawing/2014/main" id="{DAA82F34-CCCD-1FAF-5A8E-15D2C4CB526A}"/>
              </a:ext>
            </a:extLst>
          </p:cNvPr>
          <p:cNvSpPr txBox="1"/>
          <p:nvPr userDrawn="1"/>
        </p:nvSpPr>
        <p:spPr>
          <a:xfrm>
            <a:off x="6096000" y="6311900"/>
            <a:ext cx="5886450" cy="307777"/>
          </a:xfrm>
          <a:prstGeom prst="rect">
            <a:avLst/>
          </a:prstGeom>
          <a:noFill/>
        </p:spPr>
        <p:txBody>
          <a:bodyPr wrap="square" rtlCol="0">
            <a:spAutoFit/>
          </a:bodyPr>
          <a:lstStyle/>
          <a:p>
            <a:pPr algn="r"/>
            <a:r>
              <a:rPr lang="en-US" sz="1400" dirty="0">
                <a:solidFill>
                  <a:schemeClr val="accent2"/>
                </a:solidFill>
                <a:latin typeface="Avenir Book" panose="02000503020000020003" pitchFamily="2" charset="0"/>
              </a:rPr>
              <a:t>Dedicated to advancing sustainable laboratories globally.</a:t>
            </a:r>
          </a:p>
        </p:txBody>
      </p:sp>
      <p:pic>
        <p:nvPicPr>
          <p:cNvPr id="6" name="Picture 5">
            <a:extLst>
              <a:ext uri="{FF2B5EF4-FFF2-40B4-BE49-F238E27FC236}">
                <a16:creationId xmlns:a16="http://schemas.microsoft.com/office/drawing/2014/main" id="{8110FDD8-0413-C98B-0C99-22D8D5FB1280}"/>
              </a:ext>
            </a:extLst>
          </p:cNvPr>
          <p:cNvPicPr>
            <a:picLocks noChangeAspect="1"/>
          </p:cNvPicPr>
          <p:nvPr userDrawn="1"/>
        </p:nvPicPr>
        <p:blipFill>
          <a:blip r:embed="rId2"/>
          <a:srcRect/>
          <a:stretch/>
        </p:blipFill>
        <p:spPr>
          <a:xfrm>
            <a:off x="187627" y="5781838"/>
            <a:ext cx="2679095" cy="917249"/>
          </a:xfrm>
          <a:prstGeom prst="rect">
            <a:avLst/>
          </a:prstGeom>
        </p:spPr>
      </p:pic>
    </p:spTree>
    <p:extLst>
      <p:ext uri="{BB962C8B-B14F-4D97-AF65-F5344CB8AC3E}">
        <p14:creationId xmlns:p14="http://schemas.microsoft.com/office/powerpoint/2010/main" val="51288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BE04-54A6-98EC-975D-C9A700D94EF6}"/>
              </a:ext>
            </a:extLst>
          </p:cNvPr>
          <p:cNvSpPr>
            <a:spLocks noGrp="1"/>
          </p:cNvSpPr>
          <p:nvPr>
            <p:ph type="title"/>
          </p:nvPr>
        </p:nvSpPr>
        <p:spPr/>
        <p:txBody>
          <a:bodyPr/>
          <a:lstStyle>
            <a:lvl1pPr>
              <a:defRPr>
                <a:latin typeface="Avenir Next LT Pro Demi" panose="020B0704020202020204" pitchFamily="34" charset="0"/>
              </a:defRPr>
            </a:lvl1pPr>
          </a:lstStyle>
          <a:p>
            <a:r>
              <a:rPr lang="en-US" dirty="0"/>
              <a:t>Click to edit Master title style</a:t>
            </a:r>
          </a:p>
        </p:txBody>
      </p:sp>
    </p:spTree>
    <p:extLst>
      <p:ext uri="{BB962C8B-B14F-4D97-AF65-F5344CB8AC3E}">
        <p14:creationId xmlns:p14="http://schemas.microsoft.com/office/powerpoint/2010/main" val="4137754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p:cSld name="Title and Content 1">
    <p:bg>
      <p:bgPr>
        <a:solidFill>
          <a:schemeClr val="lt1"/>
        </a:solidFill>
        <a:effectLst/>
      </p:bgPr>
    </p:bg>
    <p:spTree>
      <p:nvGrpSpPr>
        <p:cNvPr id="1" name="Shape 10"/>
        <p:cNvGrpSpPr/>
        <p:nvPr/>
      </p:nvGrpSpPr>
      <p:grpSpPr>
        <a:xfrm>
          <a:off x="0" y="0"/>
          <a:ext cx="0" cy="0"/>
          <a:chOff x="0" y="0"/>
          <a:chExt cx="0" cy="0"/>
        </a:xfrm>
      </p:grpSpPr>
      <p:sp>
        <p:nvSpPr>
          <p:cNvPr id="11" name="Google Shape;11;g243d9da5a6f_1_254"/>
          <p:cNvSpPr/>
          <p:nvPr/>
        </p:nvSpPr>
        <p:spPr>
          <a:xfrm>
            <a:off x="0" y="0"/>
            <a:ext cx="12192000" cy="772800"/>
          </a:xfrm>
          <a:prstGeom prst="rect">
            <a:avLst/>
          </a:prstGeom>
          <a:solidFill>
            <a:schemeClr val="accent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2" name="Google Shape;12;g243d9da5a6f_1_254"/>
          <p:cNvSpPr txBox="1">
            <a:spLocks noGrp="1"/>
          </p:cNvSpPr>
          <p:nvPr>
            <p:ph type="title"/>
          </p:nvPr>
        </p:nvSpPr>
        <p:spPr>
          <a:xfrm>
            <a:off x="583975" y="29375"/>
            <a:ext cx="10769700" cy="7143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Avenir"/>
              <a:buNone/>
              <a:defRPr sz="4400" b="1" i="0" u="none" strike="noStrike" cap="none">
                <a:solidFill>
                  <a:schemeClr val="lt1"/>
                </a:solidFill>
                <a:latin typeface="Arial" panose="020B0604020202020204" pitchFamily="34" charset="0"/>
                <a:ea typeface="Arial" panose="020B0604020202020204" pitchFamily="34" charset="0"/>
                <a:cs typeface="Arial" panose="020B0604020202020204" pitchFamily="34" charset="0"/>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g243d9da5a6f_1_254"/>
          <p:cNvSpPr txBox="1">
            <a:spLocks noGrp="1"/>
          </p:cNvSpPr>
          <p:nvPr>
            <p:ph type="body" idx="1"/>
          </p:nvPr>
        </p:nvSpPr>
        <p:spPr>
          <a:xfrm>
            <a:off x="838200" y="1304515"/>
            <a:ext cx="10515600" cy="4351200"/>
          </a:xfrm>
          <a:prstGeom prst="rect">
            <a:avLst/>
          </a:prstGeom>
          <a:noFill/>
          <a:ln>
            <a:noFill/>
          </a:ln>
        </p:spPr>
        <p:txBody>
          <a:bodyPr spcFirstLastPara="1" wrap="square" lIns="91425" tIns="45700" rIns="91425" bIns="45700" anchor="t" anchorCtr="0">
            <a:noAutofit/>
          </a:bodyPr>
          <a:lstStyle>
            <a:lvl1pPr marL="507987" marR="0" lvl="0" indent="-457189" algn="l" rtl="0">
              <a:lnSpc>
                <a:spcPct val="115000"/>
              </a:lnSpc>
              <a:spcBef>
                <a:spcPts val="1000"/>
              </a:spcBef>
              <a:spcAft>
                <a:spcPts val="0"/>
              </a:spcAft>
              <a:buClr>
                <a:srgbClr val="153352"/>
              </a:buClr>
              <a:buSzPts val="2800"/>
              <a:buFont typeface="Arial" panose="020B0604020202020204" pitchFamily="34" charset="0"/>
              <a:buChar char="•"/>
              <a:defRPr sz="2800" b="0" i="0" u="none" strike="noStrike" cap="none">
                <a:solidFill>
                  <a:srgbClr val="153352"/>
                </a:solidFill>
                <a:latin typeface="Arial" panose="020B0604020202020204" pitchFamily="34" charset="0"/>
                <a:ea typeface="Arial" panose="020B0604020202020204" pitchFamily="34" charset="0"/>
                <a:cs typeface="Arial" panose="020B0604020202020204" pitchFamily="34" charset="0"/>
                <a:sym typeface="Avenir"/>
              </a:defRPr>
            </a:lvl1pPr>
            <a:lvl2pPr marL="876278" marR="0" lvl="1" indent="-342891" algn="l" rtl="0">
              <a:lnSpc>
                <a:spcPct val="115000"/>
              </a:lnSpc>
              <a:spcBef>
                <a:spcPts val="500"/>
              </a:spcBef>
              <a:spcAft>
                <a:spcPts val="0"/>
              </a:spcAft>
              <a:buClr>
                <a:srgbClr val="153352"/>
              </a:buClr>
              <a:buSzPts val="2400"/>
              <a:buFont typeface="Arial" panose="020B0604020202020204" pitchFamily="34" charset="0"/>
              <a:buChar char="•"/>
              <a:defRPr sz="2400" b="0" i="0" u="none" strike="noStrike" cap="none">
                <a:solidFill>
                  <a:srgbClr val="153352"/>
                </a:solidFill>
                <a:latin typeface="Arial" panose="020B0604020202020204" pitchFamily="34" charset="0"/>
                <a:ea typeface="Arial" panose="020B0604020202020204" pitchFamily="34" charset="0"/>
                <a:cs typeface="Arial" panose="020B0604020202020204" pitchFamily="34" charset="0"/>
                <a:sym typeface="Avenir"/>
              </a:defRPr>
            </a:lvl2pPr>
            <a:lvl3pPr marL="1371566" marR="0" lvl="2" indent="-355591" algn="l" rtl="0">
              <a:lnSpc>
                <a:spcPct val="115000"/>
              </a:lnSpc>
              <a:spcBef>
                <a:spcPts val="500"/>
              </a:spcBef>
              <a:spcAft>
                <a:spcPts val="0"/>
              </a:spcAft>
              <a:buClr>
                <a:srgbClr val="153352"/>
              </a:buClr>
              <a:buSzPts val="2000"/>
              <a:buFont typeface="Avenir"/>
              <a:buChar char="•"/>
              <a:defRPr sz="2000" b="0" i="0" u="none" strike="noStrike" cap="none">
                <a:solidFill>
                  <a:srgbClr val="153352"/>
                </a:solidFill>
                <a:latin typeface="Arial" panose="020B0604020202020204" pitchFamily="34" charset="0"/>
                <a:ea typeface="Arial" panose="020B0604020202020204" pitchFamily="34" charset="0"/>
                <a:cs typeface="Arial" panose="020B0604020202020204" pitchFamily="34" charset="0"/>
                <a:sym typeface="Avenir"/>
              </a:defRPr>
            </a:lvl3pPr>
            <a:lvl4pPr marL="1828754" marR="0" lvl="3" indent="-342891" algn="l" rtl="0">
              <a:lnSpc>
                <a:spcPct val="115000"/>
              </a:lnSpc>
              <a:spcBef>
                <a:spcPts val="500"/>
              </a:spcBef>
              <a:spcAft>
                <a:spcPts val="0"/>
              </a:spcAft>
              <a:buClr>
                <a:srgbClr val="153352"/>
              </a:buClr>
              <a:buSzPts val="1800"/>
              <a:buFont typeface="Avenir"/>
              <a:buChar char="•"/>
              <a:defRPr sz="1800" b="0" i="0" u="none" strike="noStrike" cap="none">
                <a:solidFill>
                  <a:srgbClr val="153352"/>
                </a:solidFill>
                <a:latin typeface="Arial" panose="020B0604020202020204" pitchFamily="34" charset="0"/>
                <a:ea typeface="Arial" panose="020B0604020202020204" pitchFamily="34" charset="0"/>
                <a:cs typeface="Arial" panose="020B0604020202020204" pitchFamily="34" charset="0"/>
                <a:sym typeface="Avenir"/>
              </a:defRPr>
            </a:lvl4pPr>
            <a:lvl5pPr marL="2285943" marR="0" lvl="4" indent="-342891" algn="l" rtl="0">
              <a:lnSpc>
                <a:spcPct val="115000"/>
              </a:lnSpc>
              <a:spcBef>
                <a:spcPts val="500"/>
              </a:spcBef>
              <a:spcAft>
                <a:spcPts val="0"/>
              </a:spcAft>
              <a:buClr>
                <a:srgbClr val="153352"/>
              </a:buClr>
              <a:buSzPts val="1800"/>
              <a:buFont typeface="Avenir"/>
              <a:buChar char="•"/>
              <a:defRPr sz="1800" b="0" i="0" u="none" strike="noStrike" cap="none">
                <a:solidFill>
                  <a:srgbClr val="153352"/>
                </a:solidFill>
                <a:latin typeface="Arial" panose="020B0604020202020204" pitchFamily="34" charset="0"/>
                <a:ea typeface="Arial" panose="020B0604020202020204" pitchFamily="34" charset="0"/>
                <a:cs typeface="Arial" panose="020B0604020202020204" pitchFamily="34" charset="0"/>
                <a:sym typeface="Avenir"/>
              </a:defRPr>
            </a:lvl5pPr>
            <a:lvl6pPr marL="2743131" marR="0" lvl="5" indent="-342891" algn="l" rtl="0">
              <a:lnSpc>
                <a:spcPct val="115000"/>
              </a:lnSpc>
              <a:spcBef>
                <a:spcPts val="500"/>
              </a:spcBef>
              <a:spcAft>
                <a:spcPts val="0"/>
              </a:spcAft>
              <a:buClr>
                <a:schemeClr val="dk1"/>
              </a:buClr>
              <a:buSzPts val="1800"/>
              <a:buFont typeface="Avenir"/>
              <a:buChar char="•"/>
              <a:defRPr sz="18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Avenir"/>
              </a:defRPr>
            </a:lvl6pPr>
            <a:lvl7pPr marL="3200320" marR="0" lvl="6" indent="-342891" algn="l" rtl="0">
              <a:lnSpc>
                <a:spcPct val="115000"/>
              </a:lnSpc>
              <a:spcBef>
                <a:spcPts val="500"/>
              </a:spcBef>
              <a:spcAft>
                <a:spcPts val="0"/>
              </a:spcAft>
              <a:buClr>
                <a:schemeClr val="dk1"/>
              </a:buClr>
              <a:buSzPts val="1800"/>
              <a:buFont typeface="Avenir"/>
              <a:buChar char="•"/>
              <a:defRPr sz="18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Avenir"/>
              </a:defRPr>
            </a:lvl7pPr>
            <a:lvl8pPr marL="3657509" marR="0" lvl="7" indent="-342891" algn="l" rtl="0">
              <a:lnSpc>
                <a:spcPct val="115000"/>
              </a:lnSpc>
              <a:spcBef>
                <a:spcPts val="500"/>
              </a:spcBef>
              <a:spcAft>
                <a:spcPts val="0"/>
              </a:spcAft>
              <a:buClr>
                <a:schemeClr val="dk1"/>
              </a:buClr>
              <a:buSzPts val="1800"/>
              <a:buFont typeface="Avenir"/>
              <a:buChar char="•"/>
              <a:defRPr sz="18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Avenir"/>
              </a:defRPr>
            </a:lvl8pPr>
            <a:lvl9pPr marL="3771806" marR="0" lvl="8" indent="0" algn="l" rtl="0">
              <a:lnSpc>
                <a:spcPct val="115000"/>
              </a:lnSpc>
              <a:spcBef>
                <a:spcPts val="500"/>
              </a:spcBef>
              <a:spcAft>
                <a:spcPts val="0"/>
              </a:spcAft>
              <a:buClr>
                <a:schemeClr val="dk1"/>
              </a:buClr>
              <a:buSzPts val="1800"/>
              <a:buFont typeface="Avenir"/>
              <a:buNone/>
              <a:defRPr sz="18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Avenir"/>
              </a:defRPr>
            </a:lvl9pPr>
          </a:lstStyle>
          <a:p>
            <a:pPr lvl="0"/>
            <a:endParaRPr lang="en-US"/>
          </a:p>
        </p:txBody>
      </p:sp>
    </p:spTree>
    <p:extLst>
      <p:ext uri="{BB962C8B-B14F-4D97-AF65-F5344CB8AC3E}">
        <p14:creationId xmlns:p14="http://schemas.microsoft.com/office/powerpoint/2010/main" val="249674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ags" Target="../tags/tag1.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image" Target="../media/image3.emf"/><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1EC7F8-FBDC-C72E-072D-9922E968C5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4A54C15-67D5-DE26-5F58-FD8BA9D23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1072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4" r:id="rId6"/>
    <p:sldLayoutId id="2147483657" r:id="rId7"/>
    <p:sldLayoutId id="2147483659" r:id="rId8"/>
    <p:sldLayoutId id="2147483680" r:id="rId9"/>
  </p:sldLayoutIdLst>
  <p:hf sldNum="0" hdr="0" ftr="0"/>
  <p:txStyles>
    <p:titleStyle>
      <a:lvl1pPr algn="l" defTabSz="914400" rtl="0" eaLnBrk="1" latinLnBrk="0" hangingPunct="1">
        <a:lnSpc>
          <a:spcPct val="90000"/>
        </a:lnSpc>
        <a:spcBef>
          <a:spcPct val="0"/>
        </a:spcBef>
        <a:buNone/>
        <a:defRPr sz="4400" b="1" kern="1200">
          <a:solidFill>
            <a:schemeClr val="accent1"/>
          </a:solidFill>
          <a:latin typeface="Avenir Next LT Pro Demi" panose="020B0704020202020204" pitchFamily="34" charset="0"/>
          <a:ea typeface="Verdana" panose="020B0604030504040204" pitchFamily="34" charset="0"/>
          <a:cs typeface="Avenir Next LT Pro Demi" panose="020B07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12C76"/>
          </a:solidFill>
          <a:latin typeface="Avenir Book"/>
          <a:ea typeface="Verdana" panose="020B0604030504040204" pitchFamily="34" charset="0"/>
          <a:cs typeface="Avenir Book"/>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12C76"/>
          </a:solidFill>
          <a:latin typeface="Avenir Book"/>
          <a:ea typeface="Verdana" panose="020B0604030504040204" pitchFamily="34" charset="0"/>
          <a:cs typeface="Avenir Book"/>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12C76"/>
          </a:solidFill>
          <a:latin typeface="Avenir Book"/>
          <a:ea typeface="Verdana" panose="020B0604030504040204" pitchFamily="34" charset="0"/>
          <a:cs typeface="Avenir Book"/>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12C76"/>
          </a:solidFill>
          <a:latin typeface="Avenir Book"/>
          <a:ea typeface="Verdana" panose="020B0604030504040204" pitchFamily="34" charset="0"/>
          <a:cs typeface="Avenir Book"/>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12C76"/>
          </a:solidFill>
          <a:latin typeface="Avenir Book"/>
          <a:ea typeface="Verdana" panose="020B0604030504040204" pitchFamily="34" charset="0"/>
          <a:cs typeface="Avenir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F15D07E-F0EF-47D8-AECC-1BDEDAC39BEA}"/>
              </a:ext>
            </a:extLst>
          </p:cNvPr>
          <p:cNvGraphicFramePr>
            <a:graphicFrameLocks noChangeAspect="1"/>
          </p:cNvGraphicFramePr>
          <p:nvPr userDrawn="1">
            <p:custDataLst>
              <p:tags r:id="rId21"/>
            </p:custDataLst>
            <p:extLst>
              <p:ext uri="{D42A27DB-BD31-4B8C-83A1-F6EECF244321}">
                <p14:modId xmlns:p14="http://schemas.microsoft.com/office/powerpoint/2010/main" val="2804481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16" imgH="416" progId="TCLayout.ActiveDocument.1">
                  <p:embed/>
                </p:oleObj>
              </mc:Choice>
              <mc:Fallback>
                <p:oleObj name="think-cell Slide" r:id="rId22" imgW="416" imgH="416" progId="TCLayout.ActiveDocument.1">
                  <p:embed/>
                  <p:pic>
                    <p:nvPicPr>
                      <p:cNvPr id="7" name="Object 6" hidden="1">
                        <a:extLst>
                          <a:ext uri="{FF2B5EF4-FFF2-40B4-BE49-F238E27FC236}">
                            <a16:creationId xmlns:a16="http://schemas.microsoft.com/office/drawing/2014/main" id="{7F15D07E-F0EF-47D8-AECC-1BDEDAC39BEA}"/>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bwMode="black">
          <a:xfrm>
            <a:off x="410400" y="478800"/>
            <a:ext cx="9863997" cy="576000"/>
          </a:xfrm>
          <a:prstGeom prst="rect">
            <a:avLst/>
          </a:prstGeom>
        </p:spPr>
        <p:txBody>
          <a:bodyPr vert="horz" lIns="0" tIns="0" rIns="324000" bIns="14400" rtlCol="0" anchor="t" anchorCtr="0">
            <a:noAutofit/>
          </a:bodyPr>
          <a:lstStyle/>
          <a:p>
            <a:r>
              <a:rPr lang="en-US"/>
              <a:t>Click to edit Master title style</a:t>
            </a:r>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bwMode="black">
          <a:xfrm>
            <a:off x="411161" y="1414800"/>
            <a:ext cx="7200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bwMode="black">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Unrestricted | ©Siemens 2023 | Supplier Collaboration Day| September 2023</a:t>
            </a:r>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bwMode="black">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a:t>
            </a:fld>
            <a:endParaRPr lang="en-US"/>
          </a:p>
        </p:txBody>
      </p:sp>
    </p:spTree>
    <p:extLst>
      <p:ext uri="{BB962C8B-B14F-4D97-AF65-F5344CB8AC3E}">
        <p14:creationId xmlns:p14="http://schemas.microsoft.com/office/powerpoint/2010/main" val="785207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6.png"/><Relationship Id="rId3" Type="http://schemas.openxmlformats.org/officeDocument/2006/relationships/image" Target="../media/image25.png"/><Relationship Id="rId7" Type="http://schemas.openxmlformats.org/officeDocument/2006/relationships/image" Target="../media/image17.png"/><Relationship Id="rId12"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5" Type="http://schemas.openxmlformats.org/officeDocument/2006/relationships/image" Target="../media/image35.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logo of a water droplet&#10;&#10;Description automatically generated">
            <a:extLst>
              <a:ext uri="{FF2B5EF4-FFF2-40B4-BE49-F238E27FC236}">
                <a16:creationId xmlns:a16="http://schemas.microsoft.com/office/drawing/2014/main" id="{095C15F4-1D8E-3181-BA5F-DF2A4C5E287E}"/>
              </a:ext>
            </a:extLst>
          </p:cNvPr>
          <p:cNvPicPr>
            <a:picLocks noChangeAspect="1"/>
          </p:cNvPicPr>
          <p:nvPr/>
        </p:nvPicPr>
        <p:blipFill>
          <a:blip r:embed="rId2"/>
          <a:stretch>
            <a:fillRect/>
          </a:stretch>
        </p:blipFill>
        <p:spPr>
          <a:xfrm>
            <a:off x="777024" y="1700333"/>
            <a:ext cx="10637952" cy="3457334"/>
          </a:xfrm>
          <a:prstGeom prst="rect">
            <a:avLst/>
          </a:prstGeom>
        </p:spPr>
      </p:pic>
    </p:spTree>
    <p:extLst>
      <p:ext uri="{BB962C8B-B14F-4D97-AF65-F5344CB8AC3E}">
        <p14:creationId xmlns:p14="http://schemas.microsoft.com/office/powerpoint/2010/main" val="45925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9A61-BA07-B578-EDF1-602BDA17E3F0}"/>
              </a:ext>
            </a:extLst>
          </p:cNvPr>
          <p:cNvSpPr>
            <a:spLocks noGrp="1"/>
          </p:cNvSpPr>
          <p:nvPr>
            <p:ph type="title"/>
          </p:nvPr>
        </p:nvSpPr>
        <p:spPr/>
        <p:txBody>
          <a:bodyPr/>
          <a:lstStyle/>
          <a:p>
            <a:r>
              <a:rPr lang="en-US" dirty="0"/>
              <a:t>I2SL Laboratory Benchmarking Tool</a:t>
            </a:r>
          </a:p>
        </p:txBody>
      </p:sp>
      <p:sp>
        <p:nvSpPr>
          <p:cNvPr id="3" name="Content Placeholder 2">
            <a:extLst>
              <a:ext uri="{FF2B5EF4-FFF2-40B4-BE49-F238E27FC236}">
                <a16:creationId xmlns:a16="http://schemas.microsoft.com/office/drawing/2014/main" id="{325714F4-1D7E-08C9-663B-59D98F6E4893}"/>
              </a:ext>
            </a:extLst>
          </p:cNvPr>
          <p:cNvSpPr>
            <a:spLocks noGrp="1"/>
          </p:cNvSpPr>
          <p:nvPr>
            <p:ph idx="1"/>
          </p:nvPr>
        </p:nvSpPr>
        <p:spPr>
          <a:xfrm>
            <a:off x="838200" y="1942320"/>
            <a:ext cx="8519720" cy="4358332"/>
          </a:xfrm>
        </p:spPr>
        <p:txBody>
          <a:bodyPr>
            <a:normAutofit/>
          </a:bodyPr>
          <a:lstStyle/>
          <a:p>
            <a:pPr marL="457200" indent="-457200"/>
            <a:r>
              <a:rPr lang="en-US" dirty="0"/>
              <a:t>Rich database of lab building attributes, energy use</a:t>
            </a:r>
          </a:p>
          <a:p>
            <a:pPr marL="457200" indent="-457200"/>
            <a:r>
              <a:rPr lang="en-US" dirty="0"/>
              <a:t>Foundation of all the Labs2Zero tools</a:t>
            </a:r>
          </a:p>
          <a:p>
            <a:pPr marL="457200" indent="-457200"/>
            <a:r>
              <a:rPr lang="en-US" dirty="0"/>
              <a:t>Benchmarking lab buildings’ energy intensity against similar facilities’ performance in the same climate zone</a:t>
            </a:r>
          </a:p>
          <a:p>
            <a:pPr marL="457200" indent="-457200"/>
            <a:r>
              <a:rPr lang="en-US" dirty="0"/>
              <a:t>Filters allow for more specific comparisons</a:t>
            </a:r>
          </a:p>
          <a:p>
            <a:pPr marL="457200" indent="-457200"/>
            <a:r>
              <a:rPr lang="en-US" dirty="0"/>
              <a:t>Features international units/climate zones</a:t>
            </a:r>
          </a:p>
          <a:p>
            <a:pPr marL="457200" indent="-457200"/>
            <a:r>
              <a:rPr lang="en-US" dirty="0"/>
              <a:t>All facilities with data can access a free scorecard with 1-100 Energy Score/Operational Emissions Score </a:t>
            </a:r>
          </a:p>
        </p:txBody>
      </p:sp>
      <p:pic>
        <p:nvPicPr>
          <p:cNvPr id="4" name="Content Placeholder 7" descr="A logo with text and blue and green bars&#10;&#10;Description automatically generated">
            <a:extLst>
              <a:ext uri="{FF2B5EF4-FFF2-40B4-BE49-F238E27FC236}">
                <a16:creationId xmlns:a16="http://schemas.microsoft.com/office/drawing/2014/main" id="{C8A466D4-4E89-FA61-C42B-54A0C64506A2}"/>
              </a:ext>
            </a:extLst>
          </p:cNvPr>
          <p:cNvPicPr>
            <a:picLocks noChangeAspect="1"/>
          </p:cNvPicPr>
          <p:nvPr/>
        </p:nvPicPr>
        <p:blipFill>
          <a:blip r:embed="rId3"/>
          <a:stretch>
            <a:fillRect/>
          </a:stretch>
        </p:blipFill>
        <p:spPr>
          <a:xfrm>
            <a:off x="9449361" y="2047426"/>
            <a:ext cx="2320966" cy="1632114"/>
          </a:xfrm>
          <a:prstGeom prst="rect">
            <a:avLst/>
          </a:prstGeom>
        </p:spPr>
      </p:pic>
      <p:sp>
        <p:nvSpPr>
          <p:cNvPr id="5" name="TextBox 4">
            <a:extLst>
              <a:ext uri="{FF2B5EF4-FFF2-40B4-BE49-F238E27FC236}">
                <a16:creationId xmlns:a16="http://schemas.microsoft.com/office/drawing/2014/main" id="{374B4CEB-FC3A-0538-3605-41FACDCB1A31}"/>
              </a:ext>
            </a:extLst>
          </p:cNvPr>
          <p:cNvSpPr txBox="1"/>
          <p:nvPr/>
        </p:nvSpPr>
        <p:spPr>
          <a:xfrm>
            <a:off x="9410172" y="3944837"/>
            <a:ext cx="2320966" cy="1815882"/>
          </a:xfrm>
          <a:prstGeom prst="rect">
            <a:avLst/>
          </a:prstGeom>
          <a:noFill/>
        </p:spPr>
        <p:txBody>
          <a:bodyPr wrap="square" rtlCol="0">
            <a:spAutoFit/>
          </a:bodyPr>
          <a:lstStyle/>
          <a:p>
            <a:pPr algn="ctr"/>
            <a:r>
              <a:rPr lang="en-US" sz="2800" b="1" dirty="0">
                <a:solidFill>
                  <a:srgbClr val="00B050"/>
                </a:solidFill>
                <a:latin typeface="Avenir Book" panose="02000503020000020003"/>
              </a:rPr>
              <a:t>We now have 1,400+ buildings in the LBT!</a:t>
            </a:r>
          </a:p>
        </p:txBody>
      </p:sp>
      <p:sp>
        <p:nvSpPr>
          <p:cNvPr id="6" name="TextBox 5">
            <a:extLst>
              <a:ext uri="{FF2B5EF4-FFF2-40B4-BE49-F238E27FC236}">
                <a16:creationId xmlns:a16="http://schemas.microsoft.com/office/drawing/2014/main" id="{C8C28E3A-F8AF-F2EF-717A-7E43AD9527A2}"/>
              </a:ext>
            </a:extLst>
          </p:cNvPr>
          <p:cNvSpPr txBox="1"/>
          <p:nvPr/>
        </p:nvSpPr>
        <p:spPr>
          <a:xfrm>
            <a:off x="3435531" y="5929996"/>
            <a:ext cx="38404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Avenir Book" panose="02000503020000020003"/>
                <a:ea typeface="+mn-ea"/>
                <a:cs typeface="+mn-cs"/>
              </a:rPr>
              <a:t>https://lbt.i2sl.org</a:t>
            </a:r>
          </a:p>
        </p:txBody>
      </p:sp>
    </p:spTree>
    <p:extLst>
      <p:ext uri="{BB962C8B-B14F-4D97-AF65-F5344CB8AC3E}">
        <p14:creationId xmlns:p14="http://schemas.microsoft.com/office/powerpoint/2010/main" val="776162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2AFBB-9385-E6D5-8AFF-B64E61919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86B09-7271-704D-7A75-6A52EA40889E}"/>
              </a:ext>
            </a:extLst>
          </p:cNvPr>
          <p:cNvSpPr>
            <a:spLocks noGrp="1"/>
          </p:cNvSpPr>
          <p:nvPr>
            <p:ph type="title"/>
          </p:nvPr>
        </p:nvSpPr>
        <p:spPr>
          <a:xfrm>
            <a:off x="188891" y="20720"/>
            <a:ext cx="10769700" cy="714300"/>
          </a:xfrm>
          <a:prstGeom prst="rect">
            <a:avLst/>
          </a:prstGeom>
        </p:spPr>
        <p:txBody>
          <a:bodyPr anchor="ctr">
            <a:noAutofit/>
          </a:bodyPr>
          <a:lstStyle/>
          <a:p>
            <a:r>
              <a:rPr lang="en-US" dirty="0"/>
              <a:t>Labs2Zero Tools and Opportunities</a:t>
            </a:r>
          </a:p>
        </p:txBody>
      </p:sp>
      <p:pic>
        <p:nvPicPr>
          <p:cNvPr id="3" name="Picture 2">
            <a:extLst>
              <a:ext uri="{FF2B5EF4-FFF2-40B4-BE49-F238E27FC236}">
                <a16:creationId xmlns:a16="http://schemas.microsoft.com/office/drawing/2014/main" id="{5601D169-F19A-9468-B618-EFEFC98D9B4C}"/>
              </a:ext>
            </a:extLst>
          </p:cNvPr>
          <p:cNvPicPr>
            <a:picLocks noChangeAspect="1"/>
          </p:cNvPicPr>
          <p:nvPr/>
        </p:nvPicPr>
        <p:blipFill>
          <a:blip r:embed="rId3"/>
          <a:stretch>
            <a:fillRect/>
          </a:stretch>
        </p:blipFill>
        <p:spPr>
          <a:xfrm>
            <a:off x="488223" y="2016255"/>
            <a:ext cx="1947057" cy="1698922"/>
          </a:xfrm>
          <a:prstGeom prst="rect">
            <a:avLst/>
          </a:prstGeom>
          <a:ln>
            <a:solidFill>
              <a:schemeClr val="tx1"/>
            </a:solidFill>
          </a:ln>
        </p:spPr>
      </p:pic>
      <p:pic>
        <p:nvPicPr>
          <p:cNvPr id="5" name="Picture 4">
            <a:extLst>
              <a:ext uri="{FF2B5EF4-FFF2-40B4-BE49-F238E27FC236}">
                <a16:creationId xmlns:a16="http://schemas.microsoft.com/office/drawing/2014/main" id="{653DC0E9-F867-1256-FD1C-E91870AE060B}"/>
              </a:ext>
            </a:extLst>
          </p:cNvPr>
          <p:cNvPicPr>
            <a:picLocks noChangeAspect="1"/>
          </p:cNvPicPr>
          <p:nvPr/>
        </p:nvPicPr>
        <p:blipFill>
          <a:blip r:embed="rId4"/>
          <a:stretch>
            <a:fillRect/>
          </a:stretch>
        </p:blipFill>
        <p:spPr>
          <a:xfrm>
            <a:off x="4928896" y="2082117"/>
            <a:ext cx="2627548" cy="1657041"/>
          </a:xfrm>
          <a:prstGeom prst="rect">
            <a:avLst/>
          </a:prstGeom>
          <a:ln>
            <a:solidFill>
              <a:schemeClr val="tx1"/>
            </a:solidFill>
          </a:ln>
        </p:spPr>
      </p:pic>
      <p:pic>
        <p:nvPicPr>
          <p:cNvPr id="24" name="Picture 23">
            <a:extLst>
              <a:ext uri="{FF2B5EF4-FFF2-40B4-BE49-F238E27FC236}">
                <a16:creationId xmlns:a16="http://schemas.microsoft.com/office/drawing/2014/main" id="{246DF644-D915-33F4-A801-0C095EFAC692}"/>
              </a:ext>
            </a:extLst>
          </p:cNvPr>
          <p:cNvPicPr>
            <a:picLocks noChangeAspect="1"/>
          </p:cNvPicPr>
          <p:nvPr/>
        </p:nvPicPr>
        <p:blipFill>
          <a:blip r:embed="rId5"/>
          <a:stretch>
            <a:fillRect/>
          </a:stretch>
        </p:blipFill>
        <p:spPr>
          <a:xfrm>
            <a:off x="6242670" y="2910637"/>
            <a:ext cx="1215087" cy="1728798"/>
          </a:xfrm>
          <a:prstGeom prst="rect">
            <a:avLst/>
          </a:prstGeom>
          <a:ln>
            <a:solidFill>
              <a:schemeClr val="tx1"/>
            </a:solidFill>
          </a:ln>
        </p:spPr>
      </p:pic>
      <p:sp>
        <p:nvSpPr>
          <p:cNvPr id="6" name="TextBox 5">
            <a:extLst>
              <a:ext uri="{FF2B5EF4-FFF2-40B4-BE49-F238E27FC236}">
                <a16:creationId xmlns:a16="http://schemas.microsoft.com/office/drawing/2014/main" id="{D1D7EF69-B1A2-8363-F9F5-DD8B53F4DA0B}"/>
              </a:ext>
            </a:extLst>
          </p:cNvPr>
          <p:cNvSpPr txBox="1"/>
          <p:nvPr/>
        </p:nvSpPr>
        <p:spPr>
          <a:xfrm>
            <a:off x="824530" y="858285"/>
            <a:ext cx="2601826" cy="954107"/>
          </a:xfrm>
          <a:prstGeom prst="rect">
            <a:avLst/>
          </a:prstGeom>
          <a:noFill/>
        </p:spPr>
        <p:txBody>
          <a:bodyPr wrap="square" rtlCol="0">
            <a:spAutoFit/>
          </a:bodyPr>
          <a:lstStyle/>
          <a:p>
            <a:pPr algn="ctr"/>
            <a:r>
              <a:rPr lang="en-US" sz="2800" b="1" dirty="0">
                <a:solidFill>
                  <a:schemeClr val="bg2">
                    <a:lumMod val="75000"/>
                  </a:schemeClr>
                </a:solidFill>
              </a:rPr>
              <a:t>Performance Assessment</a:t>
            </a:r>
          </a:p>
        </p:txBody>
      </p:sp>
      <p:sp>
        <p:nvSpPr>
          <p:cNvPr id="8" name="TextBox 7">
            <a:extLst>
              <a:ext uri="{FF2B5EF4-FFF2-40B4-BE49-F238E27FC236}">
                <a16:creationId xmlns:a16="http://schemas.microsoft.com/office/drawing/2014/main" id="{A334F040-1952-01AB-78BA-4D2A71959915}"/>
              </a:ext>
            </a:extLst>
          </p:cNvPr>
          <p:cNvSpPr txBox="1"/>
          <p:nvPr/>
        </p:nvSpPr>
        <p:spPr>
          <a:xfrm>
            <a:off x="5110631" y="857046"/>
            <a:ext cx="2535894" cy="954107"/>
          </a:xfrm>
          <a:prstGeom prst="rect">
            <a:avLst/>
          </a:prstGeom>
          <a:noFill/>
        </p:spPr>
        <p:txBody>
          <a:bodyPr wrap="square" rtlCol="0">
            <a:spAutoFit/>
          </a:bodyPr>
          <a:lstStyle/>
          <a:p>
            <a:pPr algn="ctr"/>
            <a:r>
              <a:rPr lang="en-US" sz="2800" b="1">
                <a:solidFill>
                  <a:schemeClr val="bg2">
                    <a:lumMod val="75000"/>
                  </a:schemeClr>
                </a:solidFill>
              </a:rPr>
              <a:t>Performance Improvement</a:t>
            </a:r>
          </a:p>
        </p:txBody>
      </p:sp>
      <p:sp>
        <p:nvSpPr>
          <p:cNvPr id="9" name="TextBox 8">
            <a:extLst>
              <a:ext uri="{FF2B5EF4-FFF2-40B4-BE49-F238E27FC236}">
                <a16:creationId xmlns:a16="http://schemas.microsoft.com/office/drawing/2014/main" id="{4D1B2CA2-B66D-F76E-B0C2-AC98DFA396AF}"/>
              </a:ext>
            </a:extLst>
          </p:cNvPr>
          <p:cNvSpPr txBox="1"/>
          <p:nvPr/>
        </p:nvSpPr>
        <p:spPr>
          <a:xfrm>
            <a:off x="8804205" y="880002"/>
            <a:ext cx="2627548" cy="954107"/>
          </a:xfrm>
          <a:prstGeom prst="rect">
            <a:avLst/>
          </a:prstGeom>
          <a:noFill/>
        </p:spPr>
        <p:txBody>
          <a:bodyPr wrap="square" rtlCol="0">
            <a:spAutoFit/>
          </a:bodyPr>
          <a:lstStyle/>
          <a:p>
            <a:pPr algn="ctr"/>
            <a:r>
              <a:rPr lang="en-US" sz="2800" b="1">
                <a:solidFill>
                  <a:schemeClr val="bg2">
                    <a:lumMod val="75000"/>
                  </a:schemeClr>
                </a:solidFill>
              </a:rPr>
              <a:t>Professional Accreditation</a:t>
            </a:r>
          </a:p>
        </p:txBody>
      </p:sp>
      <p:pic>
        <p:nvPicPr>
          <p:cNvPr id="12" name="Picture 11" descr="A logo for a company&#10;&#10;AI-generated content may be incorrect.">
            <a:extLst>
              <a:ext uri="{FF2B5EF4-FFF2-40B4-BE49-F238E27FC236}">
                <a16:creationId xmlns:a16="http://schemas.microsoft.com/office/drawing/2014/main" id="{C1BDD52C-C164-9F4E-E64E-7BB0016E220A}"/>
              </a:ext>
            </a:extLst>
          </p:cNvPr>
          <p:cNvPicPr>
            <a:picLocks noChangeAspect="1"/>
          </p:cNvPicPr>
          <p:nvPr/>
        </p:nvPicPr>
        <p:blipFill>
          <a:blip r:embed="rId6"/>
          <a:stretch>
            <a:fillRect/>
          </a:stretch>
        </p:blipFill>
        <p:spPr>
          <a:xfrm>
            <a:off x="5055549" y="4821917"/>
            <a:ext cx="2780103" cy="1497780"/>
          </a:xfrm>
          <a:prstGeom prst="rect">
            <a:avLst/>
          </a:prstGeom>
        </p:spPr>
      </p:pic>
      <p:pic>
        <p:nvPicPr>
          <p:cNvPr id="16" name="Picture 2">
            <a:extLst>
              <a:ext uri="{FF2B5EF4-FFF2-40B4-BE49-F238E27FC236}">
                <a16:creationId xmlns:a16="http://schemas.microsoft.com/office/drawing/2014/main" id="{84ED43D1-EA88-F622-F565-E6E7B4B18F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4990" y="2042928"/>
            <a:ext cx="1366777" cy="96020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E2E7452A-C006-694B-3FB9-655FB9408BDD}"/>
              </a:ext>
            </a:extLst>
          </p:cNvPr>
          <p:cNvCxnSpPr>
            <a:cxnSpLocks/>
          </p:cNvCxnSpPr>
          <p:nvPr/>
        </p:nvCxnSpPr>
        <p:spPr>
          <a:xfrm>
            <a:off x="4273420" y="1315616"/>
            <a:ext cx="0" cy="4646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5B120D-952E-910A-6B13-F35A75554ADC}"/>
              </a:ext>
            </a:extLst>
          </p:cNvPr>
          <p:cNvCxnSpPr>
            <a:cxnSpLocks/>
          </p:cNvCxnSpPr>
          <p:nvPr/>
        </p:nvCxnSpPr>
        <p:spPr>
          <a:xfrm>
            <a:off x="8428653" y="1315616"/>
            <a:ext cx="0" cy="4646645"/>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4980904A-607F-46E8-03B5-79BC4E780EBD}"/>
              </a:ext>
            </a:extLst>
          </p:cNvPr>
          <p:cNvPicPr>
            <a:picLocks noChangeAspect="1"/>
          </p:cNvPicPr>
          <p:nvPr/>
        </p:nvPicPr>
        <p:blipFill>
          <a:blip r:embed="rId8"/>
          <a:stretch>
            <a:fillRect/>
          </a:stretch>
        </p:blipFill>
        <p:spPr>
          <a:xfrm>
            <a:off x="693481" y="3125858"/>
            <a:ext cx="1529865" cy="919796"/>
          </a:xfrm>
          <a:prstGeom prst="rect">
            <a:avLst/>
          </a:prstGeom>
        </p:spPr>
      </p:pic>
      <p:pic>
        <p:nvPicPr>
          <p:cNvPr id="1026" name="Picture 2" descr="I2SL EC Logo">
            <a:extLst>
              <a:ext uri="{FF2B5EF4-FFF2-40B4-BE49-F238E27FC236}">
                <a16:creationId xmlns:a16="http://schemas.microsoft.com/office/drawing/2014/main" id="{73D02BA8-BE13-C0EA-214E-BC42D42F85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3872" y="3235120"/>
            <a:ext cx="1443255" cy="7808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196B39F-D589-F561-AB34-573607E6DE01}"/>
              </a:ext>
            </a:extLst>
          </p:cNvPr>
          <p:cNvPicPr>
            <a:picLocks noChangeAspect="1"/>
          </p:cNvPicPr>
          <p:nvPr/>
        </p:nvPicPr>
        <p:blipFill>
          <a:blip r:embed="rId10"/>
          <a:srcRect t="28952" b="28602"/>
          <a:stretch>
            <a:fillRect/>
          </a:stretch>
        </p:blipFill>
        <p:spPr>
          <a:xfrm>
            <a:off x="8527340" y="2608219"/>
            <a:ext cx="3342961" cy="904888"/>
          </a:xfrm>
          <a:prstGeom prst="rect">
            <a:avLst/>
          </a:prstGeom>
        </p:spPr>
      </p:pic>
      <p:pic>
        <p:nvPicPr>
          <p:cNvPr id="11" name="Picture 10">
            <a:extLst>
              <a:ext uri="{FF2B5EF4-FFF2-40B4-BE49-F238E27FC236}">
                <a16:creationId xmlns:a16="http://schemas.microsoft.com/office/drawing/2014/main" id="{8569C54C-37CC-91F9-20E2-912875883FF1}"/>
              </a:ext>
            </a:extLst>
          </p:cNvPr>
          <p:cNvPicPr>
            <a:picLocks noChangeAspect="1"/>
          </p:cNvPicPr>
          <p:nvPr/>
        </p:nvPicPr>
        <p:blipFill>
          <a:blip r:embed="rId11"/>
          <a:srcRect t="27539" b="27217"/>
          <a:stretch>
            <a:fillRect/>
          </a:stretch>
        </p:blipFill>
        <p:spPr>
          <a:xfrm>
            <a:off x="8512905" y="4015944"/>
            <a:ext cx="3296495" cy="951133"/>
          </a:xfrm>
          <a:prstGeom prst="rect">
            <a:avLst/>
          </a:prstGeom>
        </p:spPr>
      </p:pic>
      <p:pic>
        <p:nvPicPr>
          <p:cNvPr id="10" name="Picture 9">
            <a:extLst>
              <a:ext uri="{FF2B5EF4-FFF2-40B4-BE49-F238E27FC236}">
                <a16:creationId xmlns:a16="http://schemas.microsoft.com/office/drawing/2014/main" id="{94725414-0E15-93CB-FD55-E4E0C62E0B3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2433" y="4277643"/>
            <a:ext cx="2277967" cy="1196214"/>
          </a:xfrm>
          <a:prstGeom prst="rect">
            <a:avLst/>
          </a:prstGeom>
        </p:spPr>
      </p:pic>
      <p:pic>
        <p:nvPicPr>
          <p:cNvPr id="17" name="Picture 16">
            <a:extLst>
              <a:ext uri="{FF2B5EF4-FFF2-40B4-BE49-F238E27FC236}">
                <a16:creationId xmlns:a16="http://schemas.microsoft.com/office/drawing/2014/main" id="{A27711E2-7B73-941A-E8B4-13CA397066E2}"/>
              </a:ext>
            </a:extLst>
          </p:cNvPr>
          <p:cNvPicPr>
            <a:picLocks noChangeAspect="1"/>
          </p:cNvPicPr>
          <p:nvPr/>
        </p:nvPicPr>
        <p:blipFill>
          <a:blip r:embed="rId13"/>
          <a:stretch>
            <a:fillRect/>
          </a:stretch>
        </p:blipFill>
        <p:spPr>
          <a:xfrm>
            <a:off x="965010" y="5487899"/>
            <a:ext cx="2235381" cy="1292182"/>
          </a:xfrm>
          <a:prstGeom prst="rect">
            <a:avLst/>
          </a:prstGeom>
        </p:spPr>
      </p:pic>
    </p:spTree>
    <p:extLst>
      <p:ext uri="{BB962C8B-B14F-4D97-AF65-F5344CB8AC3E}">
        <p14:creationId xmlns:p14="http://schemas.microsoft.com/office/powerpoint/2010/main" val="96264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2C3D58-C300-7B08-959B-1D52FCC44C86}"/>
              </a:ext>
            </a:extLst>
          </p:cNvPr>
          <p:cNvPicPr>
            <a:picLocks noChangeAspect="1"/>
          </p:cNvPicPr>
          <p:nvPr/>
        </p:nvPicPr>
        <p:blipFill>
          <a:blip r:embed="rId3"/>
          <a:stretch>
            <a:fillRect/>
          </a:stretch>
        </p:blipFill>
        <p:spPr>
          <a:xfrm>
            <a:off x="7456495" y="971206"/>
            <a:ext cx="4416381" cy="2916252"/>
          </a:xfrm>
          <a:prstGeom prst="rect">
            <a:avLst/>
          </a:prstGeom>
          <a:ln>
            <a:solidFill>
              <a:schemeClr val="tx1"/>
            </a:solidFill>
          </a:ln>
        </p:spPr>
      </p:pic>
      <p:pic>
        <p:nvPicPr>
          <p:cNvPr id="9" name="Picture 8">
            <a:extLst>
              <a:ext uri="{FF2B5EF4-FFF2-40B4-BE49-F238E27FC236}">
                <a16:creationId xmlns:a16="http://schemas.microsoft.com/office/drawing/2014/main" id="{D2B0363C-333E-9280-F559-449CB0BB4B72}"/>
              </a:ext>
            </a:extLst>
          </p:cNvPr>
          <p:cNvPicPr>
            <a:picLocks noChangeAspect="1"/>
          </p:cNvPicPr>
          <p:nvPr/>
        </p:nvPicPr>
        <p:blipFill>
          <a:blip r:embed="rId4"/>
          <a:stretch>
            <a:fillRect/>
          </a:stretch>
        </p:blipFill>
        <p:spPr>
          <a:xfrm>
            <a:off x="1559640" y="969316"/>
            <a:ext cx="4234962" cy="2751405"/>
          </a:xfrm>
          <a:prstGeom prst="rect">
            <a:avLst/>
          </a:prstGeom>
          <a:ln>
            <a:solidFill>
              <a:schemeClr val="tx1"/>
            </a:solidFill>
          </a:ln>
        </p:spPr>
      </p:pic>
      <p:sp>
        <p:nvSpPr>
          <p:cNvPr id="32" name="Oval 31">
            <a:extLst>
              <a:ext uri="{FF2B5EF4-FFF2-40B4-BE49-F238E27FC236}">
                <a16:creationId xmlns:a16="http://schemas.microsoft.com/office/drawing/2014/main" id="{3843C6F7-B64A-9DE4-5454-BD5A3E3874F7}"/>
              </a:ext>
            </a:extLst>
          </p:cNvPr>
          <p:cNvSpPr/>
          <p:nvPr/>
        </p:nvSpPr>
        <p:spPr>
          <a:xfrm>
            <a:off x="89122" y="977433"/>
            <a:ext cx="1859873" cy="1859873"/>
          </a:xfrm>
          <a:prstGeom prst="ellipse">
            <a:avLst/>
          </a:prstGeom>
          <a:solidFill>
            <a:srgbClr val="C2C4E8"/>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tx1"/>
                </a:solidFill>
              </a:rPr>
              <a:t>AIM imports your LBT </a:t>
            </a:r>
            <a:r>
              <a:rPr lang="en-US" b="1">
                <a:solidFill>
                  <a:schemeClr val="tx1"/>
                </a:solidFill>
              </a:rPr>
              <a:t>building data</a:t>
            </a:r>
          </a:p>
        </p:txBody>
      </p:sp>
      <p:pic>
        <p:nvPicPr>
          <p:cNvPr id="24" name="Picture 23">
            <a:extLst>
              <a:ext uri="{FF2B5EF4-FFF2-40B4-BE49-F238E27FC236}">
                <a16:creationId xmlns:a16="http://schemas.microsoft.com/office/drawing/2014/main" id="{B923BE91-12F4-DFF5-6279-C78E706E7489}"/>
              </a:ext>
            </a:extLst>
          </p:cNvPr>
          <p:cNvPicPr>
            <a:picLocks noChangeAspect="1"/>
          </p:cNvPicPr>
          <p:nvPr/>
        </p:nvPicPr>
        <p:blipFill>
          <a:blip r:embed="rId5"/>
          <a:stretch>
            <a:fillRect/>
          </a:stretch>
        </p:blipFill>
        <p:spPr>
          <a:xfrm>
            <a:off x="7906742" y="1572612"/>
            <a:ext cx="1500759" cy="1951557"/>
          </a:xfrm>
          <a:prstGeom prst="rect">
            <a:avLst/>
          </a:prstGeom>
          <a:ln>
            <a:solidFill>
              <a:schemeClr val="tx1">
                <a:lumMod val="50000"/>
                <a:lumOff val="50000"/>
              </a:schemeClr>
            </a:solidFill>
          </a:ln>
        </p:spPr>
      </p:pic>
      <p:pic>
        <p:nvPicPr>
          <p:cNvPr id="25" name="Picture 24">
            <a:extLst>
              <a:ext uri="{FF2B5EF4-FFF2-40B4-BE49-F238E27FC236}">
                <a16:creationId xmlns:a16="http://schemas.microsoft.com/office/drawing/2014/main" id="{9AB3BDA9-09C0-978A-B306-887EACA76982}"/>
              </a:ext>
            </a:extLst>
          </p:cNvPr>
          <p:cNvPicPr>
            <a:picLocks noChangeAspect="1"/>
          </p:cNvPicPr>
          <p:nvPr/>
        </p:nvPicPr>
        <p:blipFill>
          <a:blip r:embed="rId6"/>
          <a:stretch>
            <a:fillRect/>
          </a:stretch>
        </p:blipFill>
        <p:spPr>
          <a:xfrm>
            <a:off x="7261011" y="2429332"/>
            <a:ext cx="1249589" cy="1622246"/>
          </a:xfrm>
          <a:prstGeom prst="rect">
            <a:avLst/>
          </a:prstGeom>
          <a:ln>
            <a:solidFill>
              <a:schemeClr val="tx1">
                <a:lumMod val="50000"/>
                <a:lumOff val="50000"/>
              </a:schemeClr>
            </a:solidFill>
          </a:ln>
        </p:spPr>
      </p:pic>
      <p:sp>
        <p:nvSpPr>
          <p:cNvPr id="26" name="Oval 25">
            <a:extLst>
              <a:ext uri="{FF2B5EF4-FFF2-40B4-BE49-F238E27FC236}">
                <a16:creationId xmlns:a16="http://schemas.microsoft.com/office/drawing/2014/main" id="{ABB2C05F-9282-08ED-7192-835B972362D2}"/>
              </a:ext>
            </a:extLst>
          </p:cNvPr>
          <p:cNvSpPr/>
          <p:nvPr/>
        </p:nvSpPr>
        <p:spPr>
          <a:xfrm>
            <a:off x="6162293" y="818806"/>
            <a:ext cx="1613326" cy="1613326"/>
          </a:xfrm>
          <a:prstGeom prst="ellipse">
            <a:avLst/>
          </a:prstGeom>
          <a:solidFill>
            <a:srgbClr val="C2C4E8"/>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Relevant </a:t>
            </a:r>
            <a:r>
              <a:rPr kumimoji="0" lang="en-US"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case studies</a:t>
            </a:r>
          </a:p>
        </p:txBody>
      </p:sp>
      <p:sp>
        <p:nvSpPr>
          <p:cNvPr id="27" name="Title 26">
            <a:extLst>
              <a:ext uri="{FF2B5EF4-FFF2-40B4-BE49-F238E27FC236}">
                <a16:creationId xmlns:a16="http://schemas.microsoft.com/office/drawing/2014/main" id="{3169987A-0928-622A-4F62-62246B38CDF2}"/>
              </a:ext>
            </a:extLst>
          </p:cNvPr>
          <p:cNvSpPr>
            <a:spLocks noGrp="1"/>
          </p:cNvSpPr>
          <p:nvPr>
            <p:ph type="title"/>
          </p:nvPr>
        </p:nvSpPr>
        <p:spPr>
          <a:xfrm>
            <a:off x="195197" y="19363"/>
            <a:ext cx="10769700" cy="714300"/>
          </a:xfrm>
        </p:spPr>
        <p:txBody>
          <a:bodyPr/>
          <a:lstStyle/>
          <a:p>
            <a:r>
              <a:rPr lang="en-US" dirty="0"/>
              <a:t>AIM Report Automated Audit Software</a:t>
            </a:r>
          </a:p>
        </p:txBody>
      </p:sp>
      <p:pic>
        <p:nvPicPr>
          <p:cNvPr id="29" name="Picture 28" descr="A logo for a company&#10;&#10;AI-generated content may be incorrect.">
            <a:extLst>
              <a:ext uri="{FF2B5EF4-FFF2-40B4-BE49-F238E27FC236}">
                <a16:creationId xmlns:a16="http://schemas.microsoft.com/office/drawing/2014/main" id="{3E97A9F5-0578-0C53-7446-37CF00EE9B4E}"/>
              </a:ext>
            </a:extLst>
          </p:cNvPr>
          <p:cNvPicPr>
            <a:picLocks noChangeAspect="1"/>
          </p:cNvPicPr>
          <p:nvPr/>
        </p:nvPicPr>
        <p:blipFill>
          <a:blip r:embed="rId7"/>
          <a:stretch>
            <a:fillRect/>
          </a:stretch>
        </p:blipFill>
        <p:spPr>
          <a:xfrm>
            <a:off x="-71688" y="6089563"/>
            <a:ext cx="1532791" cy="825791"/>
          </a:xfrm>
          <a:prstGeom prst="rect">
            <a:avLst/>
          </a:prstGeom>
        </p:spPr>
      </p:pic>
      <p:pic>
        <p:nvPicPr>
          <p:cNvPr id="10" name="Picture 9">
            <a:extLst>
              <a:ext uri="{FF2B5EF4-FFF2-40B4-BE49-F238E27FC236}">
                <a16:creationId xmlns:a16="http://schemas.microsoft.com/office/drawing/2014/main" id="{F2415038-808C-0A5B-9513-8EED41D47A15}"/>
              </a:ext>
            </a:extLst>
          </p:cNvPr>
          <p:cNvPicPr>
            <a:picLocks noChangeAspect="1"/>
          </p:cNvPicPr>
          <p:nvPr/>
        </p:nvPicPr>
        <p:blipFill>
          <a:blip r:embed="rId8"/>
          <a:stretch>
            <a:fillRect/>
          </a:stretch>
        </p:blipFill>
        <p:spPr>
          <a:xfrm>
            <a:off x="2184576" y="2837306"/>
            <a:ext cx="4377207" cy="2890339"/>
          </a:xfrm>
          <a:prstGeom prst="rect">
            <a:avLst/>
          </a:prstGeom>
          <a:ln>
            <a:solidFill>
              <a:schemeClr val="tx1"/>
            </a:solidFill>
          </a:ln>
        </p:spPr>
      </p:pic>
      <p:sp>
        <p:nvSpPr>
          <p:cNvPr id="6" name="Oval 5">
            <a:extLst>
              <a:ext uri="{FF2B5EF4-FFF2-40B4-BE49-F238E27FC236}">
                <a16:creationId xmlns:a16="http://schemas.microsoft.com/office/drawing/2014/main" id="{DCE15EEC-5765-0FA7-492C-FA3FFA1E7781}"/>
              </a:ext>
            </a:extLst>
          </p:cNvPr>
          <p:cNvSpPr/>
          <p:nvPr/>
        </p:nvSpPr>
        <p:spPr>
          <a:xfrm>
            <a:off x="835531" y="4077450"/>
            <a:ext cx="2298439" cy="2298439"/>
          </a:xfrm>
          <a:prstGeom prst="ellipse">
            <a:avLst/>
          </a:prstGeom>
          <a:solidFill>
            <a:srgbClr val="C2C4E8"/>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a:t>
            </a:r>
            <a:r>
              <a:rPr kumimoji="0" lang="en-US"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build a package of measures </a:t>
            </a: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that is customized to your facility</a:t>
            </a:r>
          </a:p>
        </p:txBody>
      </p:sp>
      <p:grpSp>
        <p:nvGrpSpPr>
          <p:cNvPr id="33" name="Group 32">
            <a:extLst>
              <a:ext uri="{FF2B5EF4-FFF2-40B4-BE49-F238E27FC236}">
                <a16:creationId xmlns:a16="http://schemas.microsoft.com/office/drawing/2014/main" id="{091EBC10-921D-7973-03D9-4D3FD14BB3BC}"/>
              </a:ext>
            </a:extLst>
          </p:cNvPr>
          <p:cNvGrpSpPr/>
          <p:nvPr/>
        </p:nvGrpSpPr>
        <p:grpSpPr>
          <a:xfrm>
            <a:off x="7609078" y="4499947"/>
            <a:ext cx="3355819" cy="2113768"/>
            <a:chOff x="2101027" y="2295468"/>
            <a:chExt cx="7309092" cy="4603860"/>
          </a:xfrm>
        </p:grpSpPr>
        <p:pic>
          <p:nvPicPr>
            <p:cNvPr id="12" name="Picture 11">
              <a:extLst>
                <a:ext uri="{FF2B5EF4-FFF2-40B4-BE49-F238E27FC236}">
                  <a16:creationId xmlns:a16="http://schemas.microsoft.com/office/drawing/2014/main" id="{78C8A431-F927-2AED-7EB9-6592787DAF33}"/>
                </a:ext>
              </a:extLst>
            </p:cNvPr>
            <p:cNvPicPr>
              <a:picLocks noChangeAspect="1"/>
            </p:cNvPicPr>
            <p:nvPr/>
          </p:nvPicPr>
          <p:blipFill>
            <a:blip r:embed="rId9"/>
            <a:stretch>
              <a:fillRect/>
            </a:stretch>
          </p:blipFill>
          <p:spPr>
            <a:xfrm>
              <a:off x="2101027" y="2333335"/>
              <a:ext cx="2309188" cy="3269838"/>
            </a:xfrm>
            <a:prstGeom prst="rect">
              <a:avLst/>
            </a:prstGeom>
            <a:ln>
              <a:solidFill>
                <a:schemeClr val="tx1"/>
              </a:solidFill>
            </a:ln>
          </p:spPr>
        </p:pic>
        <p:pic>
          <p:nvPicPr>
            <p:cNvPr id="13" name="Picture 12">
              <a:extLst>
                <a:ext uri="{FF2B5EF4-FFF2-40B4-BE49-F238E27FC236}">
                  <a16:creationId xmlns:a16="http://schemas.microsoft.com/office/drawing/2014/main" id="{97DBF1E8-6792-0DF8-0AA5-A156C4ABA3BF}"/>
                </a:ext>
              </a:extLst>
            </p:cNvPr>
            <p:cNvPicPr>
              <a:picLocks noChangeAspect="1"/>
            </p:cNvPicPr>
            <p:nvPr/>
          </p:nvPicPr>
          <p:blipFill>
            <a:blip r:embed="rId10"/>
            <a:stretch>
              <a:fillRect/>
            </a:stretch>
          </p:blipFill>
          <p:spPr>
            <a:xfrm>
              <a:off x="2590110" y="2778037"/>
              <a:ext cx="2329672" cy="3299871"/>
            </a:xfrm>
            <a:prstGeom prst="rect">
              <a:avLst/>
            </a:prstGeom>
            <a:ln>
              <a:solidFill>
                <a:schemeClr val="tx1"/>
              </a:solidFill>
            </a:ln>
          </p:spPr>
        </p:pic>
        <p:pic>
          <p:nvPicPr>
            <p:cNvPr id="14" name="Picture 13">
              <a:extLst>
                <a:ext uri="{FF2B5EF4-FFF2-40B4-BE49-F238E27FC236}">
                  <a16:creationId xmlns:a16="http://schemas.microsoft.com/office/drawing/2014/main" id="{F5554A71-4F9B-E02F-AD6C-6A5E77DA0B18}"/>
                </a:ext>
              </a:extLst>
            </p:cNvPr>
            <p:cNvPicPr>
              <a:picLocks noChangeAspect="1"/>
            </p:cNvPicPr>
            <p:nvPr/>
          </p:nvPicPr>
          <p:blipFill>
            <a:blip r:embed="rId11"/>
            <a:stretch>
              <a:fillRect/>
            </a:stretch>
          </p:blipFill>
          <p:spPr>
            <a:xfrm>
              <a:off x="5914082" y="2295468"/>
              <a:ext cx="2292852" cy="3269838"/>
            </a:xfrm>
            <a:prstGeom prst="rect">
              <a:avLst/>
            </a:prstGeom>
            <a:ln>
              <a:solidFill>
                <a:schemeClr val="tx1"/>
              </a:solidFill>
            </a:ln>
          </p:spPr>
        </p:pic>
        <p:pic>
          <p:nvPicPr>
            <p:cNvPr id="15" name="Picture 14">
              <a:extLst>
                <a:ext uri="{FF2B5EF4-FFF2-40B4-BE49-F238E27FC236}">
                  <a16:creationId xmlns:a16="http://schemas.microsoft.com/office/drawing/2014/main" id="{0E8134D3-0D1D-745F-1469-43CE47FD40C0}"/>
                </a:ext>
              </a:extLst>
            </p:cNvPr>
            <p:cNvPicPr>
              <a:picLocks noChangeAspect="1"/>
            </p:cNvPicPr>
            <p:nvPr/>
          </p:nvPicPr>
          <p:blipFill>
            <a:blip r:embed="rId12"/>
            <a:stretch>
              <a:fillRect/>
            </a:stretch>
          </p:blipFill>
          <p:spPr>
            <a:xfrm>
              <a:off x="6594953" y="2747053"/>
              <a:ext cx="2295766" cy="3262216"/>
            </a:xfrm>
            <a:prstGeom prst="rect">
              <a:avLst/>
            </a:prstGeom>
            <a:ln>
              <a:solidFill>
                <a:schemeClr val="tx1"/>
              </a:solidFill>
            </a:ln>
          </p:spPr>
        </p:pic>
        <p:pic>
          <p:nvPicPr>
            <p:cNvPr id="28" name="Picture 27">
              <a:extLst>
                <a:ext uri="{FF2B5EF4-FFF2-40B4-BE49-F238E27FC236}">
                  <a16:creationId xmlns:a16="http://schemas.microsoft.com/office/drawing/2014/main" id="{DC84D24C-39C3-8A72-5347-9531013577BA}"/>
                </a:ext>
              </a:extLst>
            </p:cNvPr>
            <p:cNvPicPr>
              <a:picLocks noChangeAspect="1"/>
            </p:cNvPicPr>
            <p:nvPr/>
          </p:nvPicPr>
          <p:blipFill>
            <a:blip r:embed="rId13"/>
            <a:stretch>
              <a:fillRect/>
            </a:stretch>
          </p:blipFill>
          <p:spPr>
            <a:xfrm>
              <a:off x="7117267" y="3277993"/>
              <a:ext cx="2292852" cy="3262217"/>
            </a:xfrm>
            <a:prstGeom prst="rect">
              <a:avLst/>
            </a:prstGeom>
            <a:ln>
              <a:solidFill>
                <a:schemeClr val="tx1"/>
              </a:solidFill>
            </a:ln>
          </p:spPr>
        </p:pic>
        <p:pic>
          <p:nvPicPr>
            <p:cNvPr id="30" name="Picture 29">
              <a:extLst>
                <a:ext uri="{FF2B5EF4-FFF2-40B4-BE49-F238E27FC236}">
                  <a16:creationId xmlns:a16="http://schemas.microsoft.com/office/drawing/2014/main" id="{5BA7CABB-88F9-9D6E-10AC-E8727D077B2F}"/>
                </a:ext>
              </a:extLst>
            </p:cNvPr>
            <p:cNvPicPr>
              <a:picLocks noChangeAspect="1"/>
            </p:cNvPicPr>
            <p:nvPr/>
          </p:nvPicPr>
          <p:blipFill>
            <a:blip r:embed="rId14"/>
            <a:stretch>
              <a:fillRect/>
            </a:stretch>
          </p:blipFill>
          <p:spPr>
            <a:xfrm>
              <a:off x="3295514" y="3166727"/>
              <a:ext cx="2305139" cy="3258989"/>
            </a:xfrm>
            <a:prstGeom prst="rect">
              <a:avLst/>
            </a:prstGeom>
            <a:ln>
              <a:solidFill>
                <a:schemeClr val="tx1"/>
              </a:solidFill>
            </a:ln>
          </p:spPr>
        </p:pic>
        <p:pic>
          <p:nvPicPr>
            <p:cNvPr id="31" name="Picture 30">
              <a:extLst>
                <a:ext uri="{FF2B5EF4-FFF2-40B4-BE49-F238E27FC236}">
                  <a16:creationId xmlns:a16="http://schemas.microsoft.com/office/drawing/2014/main" id="{E6166D4B-63F7-8A56-F945-4739E785CE2F}"/>
                </a:ext>
              </a:extLst>
            </p:cNvPr>
            <p:cNvPicPr>
              <a:picLocks noChangeAspect="1"/>
            </p:cNvPicPr>
            <p:nvPr/>
          </p:nvPicPr>
          <p:blipFill>
            <a:blip r:embed="rId15"/>
            <a:stretch>
              <a:fillRect/>
            </a:stretch>
          </p:blipFill>
          <p:spPr>
            <a:xfrm>
              <a:off x="4124294" y="3629490"/>
              <a:ext cx="2309190" cy="3269838"/>
            </a:xfrm>
            <a:prstGeom prst="rect">
              <a:avLst/>
            </a:prstGeom>
            <a:ln>
              <a:solidFill>
                <a:schemeClr val="tx1"/>
              </a:solidFill>
            </a:ln>
          </p:spPr>
        </p:pic>
      </p:grpSp>
      <p:sp>
        <p:nvSpPr>
          <p:cNvPr id="22" name="Oval 21">
            <a:extLst>
              <a:ext uri="{FF2B5EF4-FFF2-40B4-BE49-F238E27FC236}">
                <a16:creationId xmlns:a16="http://schemas.microsoft.com/office/drawing/2014/main" id="{8C6E1BAD-6F19-A8CE-D548-382FB34C897D}"/>
              </a:ext>
            </a:extLst>
          </p:cNvPr>
          <p:cNvSpPr/>
          <p:nvPr/>
        </p:nvSpPr>
        <p:spPr>
          <a:xfrm>
            <a:off x="10420924" y="4101460"/>
            <a:ext cx="1626185" cy="1626185"/>
          </a:xfrm>
          <a:prstGeom prst="ellipse">
            <a:avLst/>
          </a:prstGeom>
          <a:solidFill>
            <a:srgbClr val="C2C4E8"/>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PDF </a:t>
            </a:r>
            <a:r>
              <a:rPr kumimoji="0" lang="en-US" b="0" i="0" u="none" strike="noStrike" kern="1200" cap="none" spc="0" normalizeH="0" baseline="0" noProof="0">
                <a:ln>
                  <a:noFill/>
                </a:ln>
                <a:solidFill>
                  <a:prstClr val="black"/>
                </a:solidFill>
                <a:effectLst/>
                <a:uLnTx/>
                <a:uFillTx/>
                <a:latin typeface="+mj-lt"/>
                <a:ea typeface="+mn-ea"/>
                <a:cs typeface="Arial" panose="020B0604020202020204" pitchFamily="34" charset="0"/>
              </a:rPr>
              <a:t>AIM</a:t>
            </a:r>
            <a:r>
              <a:rPr kumimoji="0" lang="en-US" b="0" i="0" u="none" strike="noStrike" kern="1200" cap="none" spc="0" normalizeH="0" baseline="0" noProof="0">
                <a:ln>
                  <a:noFill/>
                </a:ln>
                <a:solidFill>
                  <a:prstClr val="black"/>
                </a:solidFill>
                <a:effectLst/>
                <a:uLnTx/>
                <a:uFillTx/>
                <a:latin typeface="+mj-lt"/>
                <a:ea typeface="+mn-ea"/>
                <a:cs typeface="+mn-cs"/>
              </a:rPr>
              <a:t> Report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to </a:t>
            </a:r>
            <a:r>
              <a:rPr kumimoji="0" lang="en-US" b="1" i="0" u="none" strike="noStrike" kern="1200" cap="none" spc="0" normalizeH="0" baseline="0" noProof="0">
                <a:ln>
                  <a:noFill/>
                </a:ln>
                <a:solidFill>
                  <a:prstClr val="black"/>
                </a:solidFill>
                <a:effectLst/>
                <a:uLnTx/>
                <a:uFillTx/>
                <a:latin typeface="+mj-lt"/>
                <a:ea typeface="+mn-ea"/>
                <a:cs typeface="+mn-cs"/>
              </a:rPr>
              <a:t>share</a:t>
            </a:r>
          </a:p>
        </p:txBody>
      </p:sp>
      <p:pic>
        <p:nvPicPr>
          <p:cNvPr id="7" name="Picture 6">
            <a:extLst>
              <a:ext uri="{FF2B5EF4-FFF2-40B4-BE49-F238E27FC236}">
                <a16:creationId xmlns:a16="http://schemas.microsoft.com/office/drawing/2014/main" id="{73356FEE-87E6-72BE-81FE-0F5623CD27F7}"/>
              </a:ext>
            </a:extLst>
          </p:cNvPr>
          <p:cNvPicPr>
            <a:picLocks noChangeAspect="1"/>
          </p:cNvPicPr>
          <p:nvPr/>
        </p:nvPicPr>
        <p:blipFill>
          <a:blip r:embed="rId16"/>
          <a:stretch>
            <a:fillRect/>
          </a:stretch>
        </p:blipFill>
        <p:spPr>
          <a:xfrm>
            <a:off x="4963384" y="2577101"/>
            <a:ext cx="1929936" cy="2564468"/>
          </a:xfrm>
          <a:prstGeom prst="rect">
            <a:avLst/>
          </a:prstGeom>
          <a:ln>
            <a:solidFill>
              <a:schemeClr val="tx1"/>
            </a:solidFill>
          </a:ln>
        </p:spPr>
      </p:pic>
      <p:sp>
        <p:nvSpPr>
          <p:cNvPr id="8" name="Oval 7">
            <a:extLst>
              <a:ext uri="{FF2B5EF4-FFF2-40B4-BE49-F238E27FC236}">
                <a16:creationId xmlns:a16="http://schemas.microsoft.com/office/drawing/2014/main" id="{4F09326E-551C-AE23-DEC1-F7B4A556226A}"/>
              </a:ext>
            </a:extLst>
          </p:cNvPr>
          <p:cNvSpPr/>
          <p:nvPr/>
        </p:nvSpPr>
        <p:spPr>
          <a:xfrm>
            <a:off x="141155" y="2874128"/>
            <a:ext cx="1589306" cy="1589306"/>
          </a:xfrm>
          <a:prstGeom prst="ellipse">
            <a:avLst/>
          </a:prstGeom>
          <a:solidFill>
            <a:srgbClr val="C2C4E8"/>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AIM displays </a:t>
            </a:r>
            <a:r>
              <a:rPr kumimoji="0" lang="en-US"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available measures</a:t>
            </a:r>
          </a:p>
        </p:txBody>
      </p:sp>
      <p:sp>
        <p:nvSpPr>
          <p:cNvPr id="5" name="Oval 4">
            <a:extLst>
              <a:ext uri="{FF2B5EF4-FFF2-40B4-BE49-F238E27FC236}">
                <a16:creationId xmlns:a16="http://schemas.microsoft.com/office/drawing/2014/main" id="{CBB0B8D4-A991-3C76-82A3-A0008E1348DE}"/>
              </a:ext>
            </a:extLst>
          </p:cNvPr>
          <p:cNvSpPr/>
          <p:nvPr/>
        </p:nvSpPr>
        <p:spPr>
          <a:xfrm>
            <a:off x="3242710" y="4644430"/>
            <a:ext cx="2104924" cy="2104924"/>
          </a:xfrm>
          <a:prstGeom prst="ellipse">
            <a:avLst/>
          </a:prstGeom>
          <a:solidFill>
            <a:srgbClr val="C2C4E8"/>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a:solidFill>
                  <a:prstClr val="black"/>
                </a:solidFill>
                <a:latin typeface="Arial" panose="020B0604020202020204" pitchFamily="34" charset="0"/>
                <a:cs typeface="Arial" panose="020B0604020202020204" pitchFamily="34" charset="0"/>
              </a:rPr>
              <a:t>AIM shows </a:t>
            </a:r>
            <a:r>
              <a:rPr lang="en-US" b="1">
                <a:solidFill>
                  <a:prstClr val="black"/>
                </a:solidFill>
                <a:latin typeface="Arial" panose="020B0604020202020204" pitchFamily="34" charset="0"/>
                <a:cs typeface="Arial" panose="020B0604020202020204" pitchFamily="34" charset="0"/>
              </a:rPr>
              <a:t>savings and costs,</a:t>
            </a:r>
          </a:p>
          <a:p>
            <a:pPr lvl="0" algn="ctr">
              <a:defRPr/>
            </a:pPr>
            <a:r>
              <a:rPr lang="en-US">
                <a:solidFill>
                  <a:prstClr val="black"/>
                </a:solidFill>
                <a:latin typeface="Arial" panose="020B0604020202020204" pitchFamily="34" charset="0"/>
                <a:cs typeface="Arial" panose="020B0604020202020204" pitchFamily="34" charset="0"/>
              </a:rPr>
              <a:t>next</a:t>
            </a:r>
            <a:r>
              <a:rPr kumimoji="0" lang="en-US"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steps, </a:t>
            </a: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stakeholders to involve</a:t>
            </a:r>
          </a:p>
        </p:txBody>
      </p:sp>
    </p:spTree>
    <p:extLst>
      <p:ext uri="{BB962C8B-B14F-4D97-AF65-F5344CB8AC3E}">
        <p14:creationId xmlns:p14="http://schemas.microsoft.com/office/powerpoint/2010/main" val="2166755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F55ED-3D21-92EE-E937-4E17BD361E8E}"/>
              </a:ext>
            </a:extLst>
          </p:cNvPr>
          <p:cNvPicPr>
            <a:picLocks noChangeAspect="1"/>
          </p:cNvPicPr>
          <p:nvPr/>
        </p:nvPicPr>
        <p:blipFill rotWithShape="1">
          <a:blip r:embed="rId2"/>
          <a:srcRect l="1001" t="11734" r="1900" b="9609"/>
          <a:stretch/>
        </p:blipFill>
        <p:spPr>
          <a:xfrm>
            <a:off x="6002679" y="2373086"/>
            <a:ext cx="6189321" cy="2820253"/>
          </a:xfrm>
          <a:prstGeom prst="rect">
            <a:avLst/>
          </a:prstGeom>
        </p:spPr>
      </p:pic>
      <p:sp>
        <p:nvSpPr>
          <p:cNvPr id="2" name="Title 1">
            <a:extLst>
              <a:ext uri="{FF2B5EF4-FFF2-40B4-BE49-F238E27FC236}">
                <a16:creationId xmlns:a16="http://schemas.microsoft.com/office/drawing/2014/main" id="{1DD5287F-CB53-D2C7-0D31-EAC0145F89DE}"/>
              </a:ext>
            </a:extLst>
          </p:cNvPr>
          <p:cNvSpPr>
            <a:spLocks noGrp="1"/>
          </p:cNvSpPr>
          <p:nvPr>
            <p:ph type="title"/>
          </p:nvPr>
        </p:nvSpPr>
        <p:spPr>
          <a:xfrm>
            <a:off x="838200" y="291973"/>
            <a:ext cx="10780776" cy="1325563"/>
          </a:xfrm>
        </p:spPr>
        <p:txBody>
          <a:bodyPr>
            <a:normAutofit/>
          </a:bodyPr>
          <a:lstStyle/>
          <a:p>
            <a:r>
              <a:rPr lang="en-US" sz="3600" dirty="0"/>
              <a:t>Circular Economy for Labs Community of Practice</a:t>
            </a:r>
          </a:p>
        </p:txBody>
      </p:sp>
      <p:sp>
        <p:nvSpPr>
          <p:cNvPr id="6" name="TextBox 5">
            <a:extLst>
              <a:ext uri="{FF2B5EF4-FFF2-40B4-BE49-F238E27FC236}">
                <a16:creationId xmlns:a16="http://schemas.microsoft.com/office/drawing/2014/main" id="{B83D4B7B-98CA-17C3-2B2A-7B31AAC53D0F}"/>
              </a:ext>
            </a:extLst>
          </p:cNvPr>
          <p:cNvSpPr txBox="1"/>
          <p:nvPr/>
        </p:nvSpPr>
        <p:spPr>
          <a:xfrm>
            <a:off x="6205391" y="5364114"/>
            <a:ext cx="5783895" cy="584775"/>
          </a:xfrm>
          <a:prstGeom prst="rect">
            <a:avLst/>
          </a:prstGeom>
          <a:noFill/>
        </p:spPr>
        <p:txBody>
          <a:bodyPr wrap="square" rtlCol="0">
            <a:spAutoFit/>
          </a:bodyPr>
          <a:lstStyle/>
          <a:p>
            <a:r>
              <a:rPr lang="en-US" sz="3200" b="1" dirty="0">
                <a:solidFill>
                  <a:srgbClr val="00B050"/>
                </a:solidFill>
                <a:latin typeface="Avenir Book" panose="02000503020000020003"/>
              </a:rPr>
              <a:t>www.circulareconomy.i2sl.org</a:t>
            </a:r>
          </a:p>
        </p:txBody>
      </p:sp>
      <p:sp>
        <p:nvSpPr>
          <p:cNvPr id="3" name="Content Placeholder 2">
            <a:extLst>
              <a:ext uri="{FF2B5EF4-FFF2-40B4-BE49-F238E27FC236}">
                <a16:creationId xmlns:a16="http://schemas.microsoft.com/office/drawing/2014/main" id="{84134508-44DA-6BA5-0419-736A1DA8E3BD}"/>
              </a:ext>
            </a:extLst>
          </p:cNvPr>
          <p:cNvSpPr txBox="1">
            <a:spLocks/>
          </p:cNvSpPr>
          <p:nvPr/>
        </p:nvSpPr>
        <p:spPr>
          <a:xfrm>
            <a:off x="312106" y="1871472"/>
            <a:ext cx="5461678" cy="44640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12C76"/>
                </a:solidFill>
                <a:latin typeface="Avenir Book"/>
                <a:ea typeface="Verdana" panose="020B0604030504040204" pitchFamily="34" charset="0"/>
                <a:cs typeface="Avenir Book"/>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12C76"/>
                </a:solidFill>
                <a:latin typeface="Avenir Book"/>
                <a:ea typeface="Verdana" panose="020B0604030504040204" pitchFamily="34" charset="0"/>
                <a:cs typeface="Avenir Book"/>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12C76"/>
                </a:solidFill>
                <a:latin typeface="Avenir Book"/>
                <a:ea typeface="Verdana" panose="020B0604030504040204" pitchFamily="34" charset="0"/>
                <a:cs typeface="Avenir Book"/>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12C76"/>
                </a:solidFill>
                <a:latin typeface="Avenir Book"/>
                <a:ea typeface="Verdana" panose="020B0604030504040204" pitchFamily="34" charset="0"/>
                <a:cs typeface="Avenir Book"/>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12C76"/>
                </a:solidFill>
                <a:latin typeface="Avenir Book"/>
                <a:ea typeface="Verdana" panose="020B0604030504040204" pitchFamily="34" charset="0"/>
                <a:cs typeface="Avenir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dirty="0"/>
              <a:t>Focused on lab waste reduction and diversion, sustainable purchasing, etc.</a:t>
            </a:r>
          </a:p>
          <a:p>
            <a:pPr marL="457200" indent="-457200"/>
            <a:r>
              <a:rPr lang="en-US" sz="3200" dirty="0"/>
              <a:t>Free to both I2SL members and non-members to join</a:t>
            </a:r>
          </a:p>
          <a:p>
            <a:pPr marL="457200" indent="-457200"/>
            <a:r>
              <a:rPr lang="en-US" sz="3200" dirty="0"/>
              <a:t>Interactive site with a library, Q&amp;A forum, videos, and forums/webinars</a:t>
            </a:r>
          </a:p>
        </p:txBody>
      </p:sp>
    </p:spTree>
    <p:extLst>
      <p:ext uri="{BB962C8B-B14F-4D97-AF65-F5344CB8AC3E}">
        <p14:creationId xmlns:p14="http://schemas.microsoft.com/office/powerpoint/2010/main" val="386981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9A61-BA07-B578-EDF1-602BDA17E3F0}"/>
              </a:ext>
            </a:extLst>
          </p:cNvPr>
          <p:cNvSpPr>
            <a:spLocks noGrp="1"/>
          </p:cNvSpPr>
          <p:nvPr>
            <p:ph type="title"/>
          </p:nvPr>
        </p:nvSpPr>
        <p:spPr/>
        <p:txBody>
          <a:bodyPr/>
          <a:lstStyle/>
          <a:p>
            <a:r>
              <a:rPr lang="en-US" dirty="0"/>
              <a:t>Free Lab Challenges and Campaigns</a:t>
            </a:r>
          </a:p>
        </p:txBody>
      </p:sp>
      <p:sp>
        <p:nvSpPr>
          <p:cNvPr id="3" name="Content Placeholder 2">
            <a:extLst>
              <a:ext uri="{FF2B5EF4-FFF2-40B4-BE49-F238E27FC236}">
                <a16:creationId xmlns:a16="http://schemas.microsoft.com/office/drawing/2014/main" id="{325714F4-1D7E-08C9-663B-59D98F6E4893}"/>
              </a:ext>
            </a:extLst>
          </p:cNvPr>
          <p:cNvSpPr>
            <a:spLocks noGrp="1"/>
          </p:cNvSpPr>
          <p:nvPr>
            <p:ph idx="1"/>
          </p:nvPr>
        </p:nvSpPr>
        <p:spPr>
          <a:xfrm>
            <a:off x="838200" y="1959737"/>
            <a:ext cx="11114314" cy="4271246"/>
          </a:xfrm>
        </p:spPr>
        <p:txBody>
          <a:bodyPr>
            <a:normAutofit/>
          </a:bodyPr>
          <a:lstStyle/>
          <a:p>
            <a:r>
              <a:rPr lang="en-US" sz="3200" dirty="0"/>
              <a:t>LabSavers campaign promotes lab cleanup and space evaluation</a:t>
            </a:r>
          </a:p>
          <a:p>
            <a:r>
              <a:rPr lang="en-US" sz="3200" dirty="0"/>
              <a:t>International Freezer Challenge cosponsored with My Green Lab</a:t>
            </a:r>
          </a:p>
          <a:p>
            <a:pPr marL="862013" lvl="1" indent="-404813"/>
            <a:r>
              <a:rPr lang="en-US" sz="2800" dirty="0"/>
              <a:t>Optimizing cold storage management in labs around the word</a:t>
            </a:r>
          </a:p>
          <a:p>
            <a:pPr marL="862013" lvl="1" indent="-404813"/>
            <a:r>
              <a:rPr lang="en-US" sz="2800" dirty="0"/>
              <a:t>Increase ULT freezer temperatures, cleanouts, maintenance</a:t>
            </a:r>
          </a:p>
          <a:p>
            <a:pPr marL="862013" lvl="1" indent="-404813"/>
            <a:r>
              <a:rPr lang="en-US" sz="2800" dirty="0"/>
              <a:t>Winners honored at I2SL Annual Conference</a:t>
            </a:r>
          </a:p>
          <a:p>
            <a:pPr marL="457200" indent="-457200">
              <a:tabLst>
                <a:tab pos="234950" algn="l"/>
              </a:tabLst>
            </a:pPr>
            <a:r>
              <a:rPr lang="en-US" sz="3200" dirty="0"/>
              <a:t>Developing International Fume Hood Challenge</a:t>
            </a:r>
          </a:p>
          <a:p>
            <a:pPr marL="914400" lvl="1" indent="-457200">
              <a:tabLst>
                <a:tab pos="234950" algn="l"/>
              </a:tabLst>
            </a:pPr>
            <a:r>
              <a:rPr lang="en-US" sz="2800" dirty="0"/>
              <a:t>Supported by Technical Advisory Groups, sponsors</a:t>
            </a:r>
          </a:p>
          <a:p>
            <a:pPr marL="914400" lvl="1" indent="-457200">
              <a:tabLst>
                <a:tab pos="234950" algn="l"/>
              </a:tabLst>
            </a:pPr>
            <a:r>
              <a:rPr lang="en-US" sz="2800" dirty="0"/>
              <a:t>Volunteer/sponsor at i2sl.org/fume-hood-challenge</a:t>
            </a:r>
          </a:p>
        </p:txBody>
      </p:sp>
      <p:pic>
        <p:nvPicPr>
          <p:cNvPr id="6" name="Picture 5" descr="A logo for a company&#10;&#10;AI-generated content may be incorrect.">
            <a:extLst>
              <a:ext uri="{FF2B5EF4-FFF2-40B4-BE49-F238E27FC236}">
                <a16:creationId xmlns:a16="http://schemas.microsoft.com/office/drawing/2014/main" id="{60B88138-ED36-5044-1F9C-780E47E90436}"/>
              </a:ext>
            </a:extLst>
          </p:cNvPr>
          <p:cNvPicPr>
            <a:picLocks noChangeAspect="1"/>
          </p:cNvPicPr>
          <p:nvPr/>
        </p:nvPicPr>
        <p:blipFill>
          <a:blip r:embed="rId3"/>
          <a:stretch>
            <a:fillRect/>
          </a:stretch>
        </p:blipFill>
        <p:spPr>
          <a:xfrm>
            <a:off x="9220819" y="3755575"/>
            <a:ext cx="2718635" cy="2643722"/>
          </a:xfrm>
          <a:prstGeom prst="rect">
            <a:avLst/>
          </a:prstGeom>
        </p:spPr>
      </p:pic>
    </p:spTree>
    <p:extLst>
      <p:ext uri="{BB962C8B-B14F-4D97-AF65-F5344CB8AC3E}">
        <p14:creationId xmlns:p14="http://schemas.microsoft.com/office/powerpoint/2010/main" val="207128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4891-CC43-87D2-F3D1-DC498285180E}"/>
              </a:ext>
            </a:extLst>
          </p:cNvPr>
          <p:cNvSpPr>
            <a:spLocks noGrp="1"/>
          </p:cNvSpPr>
          <p:nvPr>
            <p:ph type="title"/>
          </p:nvPr>
        </p:nvSpPr>
        <p:spPr/>
        <p:txBody>
          <a:bodyPr/>
          <a:lstStyle/>
          <a:p>
            <a:r>
              <a:rPr lang="en-US" dirty="0"/>
              <a:t>Find Chapter Resources at www.i2sl.org</a:t>
            </a:r>
          </a:p>
        </p:txBody>
      </p:sp>
      <p:sp>
        <p:nvSpPr>
          <p:cNvPr id="3" name="Content Placeholder 2">
            <a:extLst>
              <a:ext uri="{FF2B5EF4-FFF2-40B4-BE49-F238E27FC236}">
                <a16:creationId xmlns:a16="http://schemas.microsoft.com/office/drawing/2014/main" id="{697880E0-88AF-D1B7-9DA0-ED807AD44F4D}"/>
              </a:ext>
            </a:extLst>
          </p:cNvPr>
          <p:cNvSpPr>
            <a:spLocks noGrp="1"/>
          </p:cNvSpPr>
          <p:nvPr>
            <p:ph idx="1"/>
          </p:nvPr>
        </p:nvSpPr>
        <p:spPr/>
        <p:txBody>
          <a:bodyPr/>
          <a:lstStyle/>
          <a:p>
            <a:pPr marL="457200" indent="-404813"/>
            <a:r>
              <a:rPr lang="en-US" dirty="0"/>
              <a:t>Guide to starting a new chapter</a:t>
            </a:r>
          </a:p>
          <a:p>
            <a:pPr marL="457200" indent="-404813"/>
            <a:r>
              <a:rPr lang="en-US" dirty="0"/>
              <a:t>Best practices guide for chapters</a:t>
            </a:r>
          </a:p>
          <a:p>
            <a:pPr marL="914400" lvl="1" indent="-404813"/>
            <a:r>
              <a:rPr lang="en-US" dirty="0"/>
              <a:t>Events/Eventbrite registration and promotion</a:t>
            </a:r>
          </a:p>
          <a:p>
            <a:pPr marL="914400" lvl="1" indent="-404813"/>
            <a:r>
              <a:rPr lang="en-US" dirty="0"/>
              <a:t>Sponsors/fundraising</a:t>
            </a:r>
          </a:p>
          <a:p>
            <a:pPr marL="914400" lvl="1" indent="-404813"/>
            <a:r>
              <a:rPr lang="en-US" dirty="0"/>
              <a:t>Bylaws</a:t>
            </a:r>
          </a:p>
          <a:p>
            <a:pPr marL="914400" lvl="1" indent="-404813"/>
            <a:r>
              <a:rPr lang="en-US" dirty="0"/>
              <a:t>Communications</a:t>
            </a:r>
          </a:p>
          <a:p>
            <a:pPr marL="457200" indent="-404813"/>
            <a:r>
              <a:rPr lang="en-US"/>
              <a:t>Sample timeline, </a:t>
            </a:r>
            <a:r>
              <a:rPr lang="en-US" dirty="0"/>
              <a:t>Energy Score event-in-a-box, AIM workshop</a:t>
            </a:r>
          </a:p>
          <a:p>
            <a:pPr marL="457200" indent="-404813"/>
            <a:r>
              <a:rPr lang="en-US" dirty="0"/>
              <a:t>Forms/templates for financial, insurance, and administrative needs</a:t>
            </a:r>
          </a:p>
          <a:p>
            <a:pPr marL="457200" indent="-404813"/>
            <a:r>
              <a:rPr lang="en-US" dirty="0"/>
              <a:t>Chapter event calendar and individual chapter web pages</a:t>
            </a:r>
          </a:p>
        </p:txBody>
      </p:sp>
    </p:spTree>
    <p:extLst>
      <p:ext uri="{BB962C8B-B14F-4D97-AF65-F5344CB8AC3E}">
        <p14:creationId xmlns:p14="http://schemas.microsoft.com/office/powerpoint/2010/main" val="284777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6E5F-2655-CFE4-8430-502C27331F1B}"/>
              </a:ext>
            </a:extLst>
          </p:cNvPr>
          <p:cNvSpPr>
            <a:spLocks noGrp="1"/>
          </p:cNvSpPr>
          <p:nvPr>
            <p:ph type="title"/>
          </p:nvPr>
        </p:nvSpPr>
        <p:spPr/>
        <p:txBody>
          <a:bodyPr/>
          <a:lstStyle/>
          <a:p>
            <a:r>
              <a:rPr lang="en-US" dirty="0"/>
              <a:t>Contact Us</a:t>
            </a:r>
          </a:p>
        </p:txBody>
      </p:sp>
      <p:sp>
        <p:nvSpPr>
          <p:cNvPr id="5" name="Content Placeholder 2">
            <a:extLst>
              <a:ext uri="{FF2B5EF4-FFF2-40B4-BE49-F238E27FC236}">
                <a16:creationId xmlns:a16="http://schemas.microsoft.com/office/drawing/2014/main" id="{296C7299-F7CE-268B-6796-B1E9ED7DF705}"/>
              </a:ext>
            </a:extLst>
          </p:cNvPr>
          <p:cNvSpPr txBox="1">
            <a:spLocks/>
          </p:cNvSpPr>
          <p:nvPr/>
        </p:nvSpPr>
        <p:spPr>
          <a:xfrm>
            <a:off x="5578432" y="4284048"/>
            <a:ext cx="5375565" cy="1635870"/>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12C76"/>
                </a:solidFill>
                <a:latin typeface="Avenir Book"/>
                <a:ea typeface="Verdana" panose="020B0604030504040204" pitchFamily="34" charset="0"/>
                <a:cs typeface="Avenir Book"/>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12C76"/>
                </a:solidFill>
                <a:latin typeface="Avenir Book"/>
                <a:ea typeface="Verdana" panose="020B0604030504040204" pitchFamily="34" charset="0"/>
                <a:cs typeface="Avenir Book"/>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12C76"/>
                </a:solidFill>
                <a:latin typeface="Avenir Book"/>
                <a:ea typeface="Verdana" panose="020B0604030504040204" pitchFamily="34" charset="0"/>
                <a:cs typeface="Avenir Book"/>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12C76"/>
                </a:solidFill>
                <a:latin typeface="Avenir Book"/>
                <a:ea typeface="Verdana" panose="020B0604030504040204" pitchFamily="34" charset="0"/>
                <a:cs typeface="Avenir Book"/>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12C76"/>
                </a:solidFill>
                <a:latin typeface="Avenir Book"/>
                <a:ea typeface="Verdana" panose="020B0604030504040204" pitchFamily="34" charset="0"/>
                <a:cs typeface="Avenir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6" name="TextBox 5">
            <a:extLst>
              <a:ext uri="{FF2B5EF4-FFF2-40B4-BE49-F238E27FC236}">
                <a16:creationId xmlns:a16="http://schemas.microsoft.com/office/drawing/2014/main" id="{12263AD6-4222-8C90-B474-3C93B447BCBC}"/>
              </a:ext>
            </a:extLst>
          </p:cNvPr>
          <p:cNvSpPr txBox="1"/>
          <p:nvPr/>
        </p:nvSpPr>
        <p:spPr>
          <a:xfrm>
            <a:off x="733696" y="2083300"/>
            <a:ext cx="3026228" cy="1384995"/>
          </a:xfrm>
          <a:prstGeom prst="rect">
            <a:avLst/>
          </a:prstGeom>
          <a:noFill/>
        </p:spPr>
        <p:txBody>
          <a:bodyPr wrap="square" rtlCol="0">
            <a:spAutoFit/>
          </a:bodyPr>
          <a:lstStyle/>
          <a:p>
            <a:pPr algn="ctr"/>
            <a:r>
              <a:rPr lang="en-US" sz="2800" dirty="0">
                <a:solidFill>
                  <a:srgbClr val="312C76"/>
                </a:solidFill>
                <a:latin typeface="Avenir Book" panose="02000503020000020003"/>
              </a:rPr>
              <a:t>Gordon Sharp</a:t>
            </a:r>
          </a:p>
          <a:p>
            <a:pPr algn="ctr"/>
            <a:r>
              <a:rPr lang="en-US" sz="2800" dirty="0">
                <a:solidFill>
                  <a:srgbClr val="312C76"/>
                </a:solidFill>
                <a:latin typeface="Avenir Book" panose="02000503020000020003"/>
              </a:rPr>
              <a:t>I2SL President</a:t>
            </a:r>
          </a:p>
          <a:p>
            <a:pPr algn="ctr"/>
            <a:r>
              <a:rPr lang="en-US" sz="2800" dirty="0">
                <a:solidFill>
                  <a:srgbClr val="312C76"/>
                </a:solidFill>
                <a:latin typeface="Avenir Book" panose="02000503020000020003"/>
              </a:rPr>
              <a:t>president@i2sl.org</a:t>
            </a:r>
          </a:p>
        </p:txBody>
      </p:sp>
      <p:sp>
        <p:nvSpPr>
          <p:cNvPr id="7" name="TextBox 6">
            <a:extLst>
              <a:ext uri="{FF2B5EF4-FFF2-40B4-BE49-F238E27FC236}">
                <a16:creationId xmlns:a16="http://schemas.microsoft.com/office/drawing/2014/main" id="{7B7029DA-EC5E-9085-1864-D78BA753E9A4}"/>
              </a:ext>
            </a:extLst>
          </p:cNvPr>
          <p:cNvSpPr txBox="1"/>
          <p:nvPr/>
        </p:nvSpPr>
        <p:spPr>
          <a:xfrm>
            <a:off x="3973284" y="2087548"/>
            <a:ext cx="4245428" cy="1384995"/>
          </a:xfrm>
          <a:prstGeom prst="rect">
            <a:avLst/>
          </a:prstGeom>
          <a:noFill/>
        </p:spPr>
        <p:txBody>
          <a:bodyPr wrap="square" rtlCol="0">
            <a:spAutoFit/>
          </a:bodyPr>
          <a:lstStyle/>
          <a:p>
            <a:pPr algn="ctr"/>
            <a:r>
              <a:rPr lang="en-US" sz="2800" dirty="0">
                <a:solidFill>
                  <a:srgbClr val="312C76"/>
                </a:solidFill>
                <a:latin typeface="Avenir Book" panose="02000503020000020003"/>
              </a:rPr>
              <a:t>Kathleen Brady</a:t>
            </a:r>
          </a:p>
          <a:p>
            <a:pPr algn="ctr"/>
            <a:r>
              <a:rPr lang="en-US" sz="2800" dirty="0">
                <a:solidFill>
                  <a:srgbClr val="312C76"/>
                </a:solidFill>
                <a:latin typeface="Avenir Book" panose="02000503020000020003"/>
              </a:rPr>
              <a:t>I2SL Executive Director</a:t>
            </a:r>
          </a:p>
          <a:p>
            <a:pPr algn="ctr"/>
            <a:r>
              <a:rPr lang="en-US" sz="2800" dirty="0">
                <a:solidFill>
                  <a:srgbClr val="312C76"/>
                </a:solidFill>
                <a:latin typeface="Avenir Book" panose="02000503020000020003"/>
              </a:rPr>
              <a:t>kathleen.brady@erg.com</a:t>
            </a:r>
          </a:p>
        </p:txBody>
      </p:sp>
      <p:sp>
        <p:nvSpPr>
          <p:cNvPr id="8" name="TextBox 7">
            <a:extLst>
              <a:ext uri="{FF2B5EF4-FFF2-40B4-BE49-F238E27FC236}">
                <a16:creationId xmlns:a16="http://schemas.microsoft.com/office/drawing/2014/main" id="{C6342C51-E580-94CC-B6DE-609EC18AE174}"/>
              </a:ext>
            </a:extLst>
          </p:cNvPr>
          <p:cNvSpPr txBox="1"/>
          <p:nvPr/>
        </p:nvSpPr>
        <p:spPr>
          <a:xfrm>
            <a:off x="4109358" y="3914996"/>
            <a:ext cx="3973286" cy="1384995"/>
          </a:xfrm>
          <a:prstGeom prst="rect">
            <a:avLst/>
          </a:prstGeom>
          <a:noFill/>
        </p:spPr>
        <p:txBody>
          <a:bodyPr wrap="square" rtlCol="0">
            <a:spAutoFit/>
          </a:bodyPr>
          <a:lstStyle/>
          <a:p>
            <a:pPr algn="ctr"/>
            <a:r>
              <a:rPr lang="en-US" sz="2800" b="1" dirty="0">
                <a:solidFill>
                  <a:srgbClr val="312C76"/>
                </a:solidFill>
                <a:latin typeface="Avenir Book" panose="02000503020000020003"/>
              </a:rPr>
              <a:t>General Questions</a:t>
            </a:r>
          </a:p>
          <a:p>
            <a:pPr algn="ctr"/>
            <a:r>
              <a:rPr lang="en-US" sz="2800" b="1" dirty="0">
                <a:solidFill>
                  <a:srgbClr val="312C76"/>
                </a:solidFill>
                <a:latin typeface="Avenir Book" panose="02000503020000020003"/>
              </a:rPr>
              <a:t>info@i2sl.org</a:t>
            </a:r>
          </a:p>
          <a:p>
            <a:pPr algn="ctr"/>
            <a:r>
              <a:rPr lang="en-US" sz="2800" b="1" dirty="0">
                <a:solidFill>
                  <a:srgbClr val="312C76"/>
                </a:solidFill>
                <a:latin typeface="Avenir Book" panose="02000503020000020003"/>
              </a:rPr>
              <a:t>www.i2sl.org</a:t>
            </a:r>
          </a:p>
        </p:txBody>
      </p:sp>
      <p:sp>
        <p:nvSpPr>
          <p:cNvPr id="9" name="TextBox 8">
            <a:extLst>
              <a:ext uri="{FF2B5EF4-FFF2-40B4-BE49-F238E27FC236}">
                <a16:creationId xmlns:a16="http://schemas.microsoft.com/office/drawing/2014/main" id="{2ED42164-69DB-B68F-0CFF-785D908000B8}"/>
              </a:ext>
            </a:extLst>
          </p:cNvPr>
          <p:cNvSpPr txBox="1"/>
          <p:nvPr/>
        </p:nvSpPr>
        <p:spPr>
          <a:xfrm>
            <a:off x="8018019" y="2102746"/>
            <a:ext cx="3784961" cy="1384995"/>
          </a:xfrm>
          <a:prstGeom prst="rect">
            <a:avLst/>
          </a:prstGeom>
          <a:noFill/>
        </p:spPr>
        <p:txBody>
          <a:bodyPr wrap="square" rtlCol="0">
            <a:spAutoFit/>
          </a:bodyPr>
          <a:lstStyle/>
          <a:p>
            <a:pPr algn="ctr"/>
            <a:r>
              <a:rPr lang="en-US" sz="2800" dirty="0">
                <a:solidFill>
                  <a:srgbClr val="312C76"/>
                </a:solidFill>
                <a:latin typeface="Avenir Book" panose="02000503020000020003"/>
              </a:rPr>
              <a:t>Erin Pittorino </a:t>
            </a:r>
          </a:p>
          <a:p>
            <a:pPr algn="ctr"/>
            <a:r>
              <a:rPr lang="en-US" sz="2800" dirty="0">
                <a:solidFill>
                  <a:srgbClr val="312C76"/>
                </a:solidFill>
                <a:latin typeface="Avenir Book" panose="02000503020000020003"/>
              </a:rPr>
              <a:t>Conference Director</a:t>
            </a:r>
          </a:p>
          <a:p>
            <a:pPr algn="ctr"/>
            <a:r>
              <a:rPr lang="en-US" sz="2800" dirty="0">
                <a:solidFill>
                  <a:srgbClr val="312C76"/>
                </a:solidFill>
                <a:latin typeface="Avenir Book" panose="02000503020000020003"/>
              </a:rPr>
              <a:t>erin.pittorino@erg.com</a:t>
            </a:r>
          </a:p>
        </p:txBody>
      </p:sp>
      <p:sp>
        <p:nvSpPr>
          <p:cNvPr id="10" name="TextBox 9">
            <a:extLst>
              <a:ext uri="{FF2B5EF4-FFF2-40B4-BE49-F238E27FC236}">
                <a16:creationId xmlns:a16="http://schemas.microsoft.com/office/drawing/2014/main" id="{4C480B1F-6B19-CB75-E8B2-E174545D73E4}"/>
              </a:ext>
            </a:extLst>
          </p:cNvPr>
          <p:cNvSpPr txBox="1"/>
          <p:nvPr/>
        </p:nvSpPr>
        <p:spPr>
          <a:xfrm>
            <a:off x="6742317" y="3899799"/>
            <a:ext cx="6012180" cy="1384995"/>
          </a:xfrm>
          <a:prstGeom prst="rect">
            <a:avLst/>
          </a:prstGeom>
          <a:noFill/>
        </p:spPr>
        <p:txBody>
          <a:bodyPr wrap="square" rtlCol="0">
            <a:spAutoFit/>
          </a:bodyPr>
          <a:lstStyle/>
          <a:p>
            <a:pPr algn="ctr"/>
            <a:r>
              <a:rPr lang="en-US" sz="2800" dirty="0">
                <a:solidFill>
                  <a:srgbClr val="312C76"/>
                </a:solidFill>
                <a:latin typeface="Avenir Book" panose="02000503020000020003"/>
              </a:rPr>
              <a:t>Jonathan Haarstick</a:t>
            </a:r>
          </a:p>
          <a:p>
            <a:pPr algn="ctr"/>
            <a:r>
              <a:rPr lang="en-US" sz="2800" dirty="0">
                <a:solidFill>
                  <a:srgbClr val="312C76"/>
                </a:solidFill>
                <a:latin typeface="Avenir Book" panose="02000503020000020003"/>
              </a:rPr>
              <a:t>Program/Database Manager</a:t>
            </a:r>
          </a:p>
          <a:p>
            <a:pPr algn="ctr"/>
            <a:r>
              <a:rPr lang="en-US" sz="2800" dirty="0">
                <a:solidFill>
                  <a:srgbClr val="312C76"/>
                </a:solidFill>
                <a:latin typeface="Avenir Book" panose="02000503020000020003"/>
              </a:rPr>
              <a:t>jonathan.haarstick@erg.com</a:t>
            </a:r>
          </a:p>
        </p:txBody>
      </p:sp>
      <p:sp>
        <p:nvSpPr>
          <p:cNvPr id="3" name="TextBox 2">
            <a:extLst>
              <a:ext uri="{FF2B5EF4-FFF2-40B4-BE49-F238E27FC236}">
                <a16:creationId xmlns:a16="http://schemas.microsoft.com/office/drawing/2014/main" id="{91457A93-21ED-0D80-333A-58B57AF94EFC}"/>
              </a:ext>
            </a:extLst>
          </p:cNvPr>
          <p:cNvSpPr txBox="1"/>
          <p:nvPr/>
        </p:nvSpPr>
        <p:spPr>
          <a:xfrm>
            <a:off x="-562496" y="3899798"/>
            <a:ext cx="6012180" cy="1384995"/>
          </a:xfrm>
          <a:prstGeom prst="rect">
            <a:avLst/>
          </a:prstGeom>
          <a:noFill/>
        </p:spPr>
        <p:txBody>
          <a:bodyPr wrap="square" rtlCol="0">
            <a:spAutoFit/>
          </a:bodyPr>
          <a:lstStyle/>
          <a:p>
            <a:pPr algn="ctr"/>
            <a:r>
              <a:rPr lang="en-US" sz="2800" dirty="0">
                <a:solidFill>
                  <a:srgbClr val="312C76"/>
                </a:solidFill>
                <a:latin typeface="Avenir Book" panose="02000503020000020003"/>
              </a:rPr>
              <a:t>Stephanie Walton</a:t>
            </a:r>
          </a:p>
          <a:p>
            <a:pPr algn="ctr"/>
            <a:r>
              <a:rPr lang="en-US" sz="2800" dirty="0">
                <a:solidFill>
                  <a:srgbClr val="312C76"/>
                </a:solidFill>
                <a:latin typeface="Avenir Book" panose="02000503020000020003"/>
              </a:rPr>
              <a:t>Communications Director</a:t>
            </a:r>
          </a:p>
          <a:p>
            <a:pPr algn="ctr"/>
            <a:r>
              <a:rPr lang="en-US" sz="2800" dirty="0">
                <a:solidFill>
                  <a:srgbClr val="312C76"/>
                </a:solidFill>
                <a:latin typeface="Avenir Book" panose="02000503020000020003"/>
              </a:rPr>
              <a:t>stephanie.walton@erg.com</a:t>
            </a:r>
          </a:p>
        </p:txBody>
      </p:sp>
    </p:spTree>
    <p:extLst>
      <p:ext uri="{BB962C8B-B14F-4D97-AF65-F5344CB8AC3E}">
        <p14:creationId xmlns:p14="http://schemas.microsoft.com/office/powerpoint/2010/main" val="139376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53BE-B698-B3ED-497A-8AAEF1EE5785}"/>
              </a:ext>
            </a:extLst>
          </p:cNvPr>
          <p:cNvSpPr>
            <a:spLocks noGrp="1"/>
          </p:cNvSpPr>
          <p:nvPr>
            <p:ph type="title"/>
          </p:nvPr>
        </p:nvSpPr>
        <p:spPr/>
        <p:txBody>
          <a:bodyPr/>
          <a:lstStyle/>
          <a:p>
            <a:r>
              <a:rPr lang="en-US" dirty="0"/>
              <a:t>I2SL Vision and Mission</a:t>
            </a:r>
          </a:p>
        </p:txBody>
      </p:sp>
      <p:sp>
        <p:nvSpPr>
          <p:cNvPr id="3" name="Content Placeholder 2">
            <a:extLst>
              <a:ext uri="{FF2B5EF4-FFF2-40B4-BE49-F238E27FC236}">
                <a16:creationId xmlns:a16="http://schemas.microsoft.com/office/drawing/2014/main" id="{8359B820-AF27-F271-4A2D-289DE0126B89}"/>
              </a:ext>
            </a:extLst>
          </p:cNvPr>
          <p:cNvSpPr>
            <a:spLocks noGrp="1"/>
          </p:cNvSpPr>
          <p:nvPr>
            <p:ph idx="1"/>
          </p:nvPr>
        </p:nvSpPr>
        <p:spPr>
          <a:xfrm>
            <a:off x="838200" y="1893697"/>
            <a:ext cx="10515600" cy="4351338"/>
          </a:xfrm>
        </p:spPr>
        <p:txBody>
          <a:bodyPr numCol="1">
            <a:normAutofit lnSpcReduction="10000"/>
          </a:bodyPr>
          <a:lstStyle/>
          <a:p>
            <a:pPr marL="0" indent="0">
              <a:buNone/>
            </a:pPr>
            <a:r>
              <a:rPr lang="en-US" sz="3600" b="1" cap="small" dirty="0"/>
              <a:t>Vision</a:t>
            </a:r>
          </a:p>
          <a:p>
            <a:pPr marL="914400" lvl="1" indent="-457200"/>
            <a:r>
              <a:rPr lang="en-US" sz="3200" dirty="0"/>
              <a:t>I2SL will be the global leader and primary resource connecting stakeholders and providing information and education to ensure safe, sustainable, and decarbonized laboratory design, operation, and use.</a:t>
            </a:r>
          </a:p>
          <a:p>
            <a:pPr marL="0" indent="0">
              <a:buNone/>
            </a:pPr>
            <a:r>
              <a:rPr lang="en-US" sz="3600" b="1" cap="small" dirty="0"/>
              <a:t>Mission</a:t>
            </a:r>
          </a:p>
          <a:p>
            <a:pPr marL="862013" lvl="1" indent="-404813"/>
            <a:r>
              <a:rPr lang="en-US" sz="3200" dirty="0"/>
              <a:t>To engage diverse types of stakeholders in advancing the safety, sustainability, and decarbonization of laboratories and other high-tech facilities globally.</a:t>
            </a:r>
            <a:endParaRPr lang="en-US" sz="3600" dirty="0"/>
          </a:p>
        </p:txBody>
      </p:sp>
    </p:spTree>
    <p:extLst>
      <p:ext uri="{BB962C8B-B14F-4D97-AF65-F5344CB8AC3E}">
        <p14:creationId xmlns:p14="http://schemas.microsoft.com/office/powerpoint/2010/main" val="401689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53BE-B698-B3ED-497A-8AAEF1EE5785}"/>
              </a:ext>
            </a:extLst>
          </p:cNvPr>
          <p:cNvSpPr>
            <a:spLocks noGrp="1"/>
          </p:cNvSpPr>
          <p:nvPr>
            <p:ph type="title"/>
          </p:nvPr>
        </p:nvSpPr>
        <p:spPr/>
        <p:txBody>
          <a:bodyPr/>
          <a:lstStyle/>
          <a:p>
            <a:r>
              <a:rPr lang="en-US" dirty="0"/>
              <a:t>I2SL History and Structure</a:t>
            </a:r>
          </a:p>
        </p:txBody>
      </p:sp>
      <p:sp>
        <p:nvSpPr>
          <p:cNvPr id="3" name="Content Placeholder 2">
            <a:extLst>
              <a:ext uri="{FF2B5EF4-FFF2-40B4-BE49-F238E27FC236}">
                <a16:creationId xmlns:a16="http://schemas.microsoft.com/office/drawing/2014/main" id="{8359B820-AF27-F271-4A2D-289DE0126B89}"/>
              </a:ext>
            </a:extLst>
          </p:cNvPr>
          <p:cNvSpPr>
            <a:spLocks noGrp="1"/>
          </p:cNvSpPr>
          <p:nvPr>
            <p:ph idx="1"/>
          </p:nvPr>
        </p:nvSpPr>
        <p:spPr>
          <a:xfrm>
            <a:off x="838200" y="1893697"/>
            <a:ext cx="10879184" cy="4351338"/>
          </a:xfrm>
        </p:spPr>
        <p:txBody>
          <a:bodyPr numCol="1">
            <a:normAutofit lnSpcReduction="10000"/>
          </a:bodyPr>
          <a:lstStyle/>
          <a:p>
            <a:pPr marL="457200" indent="-457200"/>
            <a:r>
              <a:rPr lang="en-US" sz="3200" dirty="0"/>
              <a:t>Initially Laboratories for the 21</a:t>
            </a:r>
            <a:r>
              <a:rPr lang="en-US" sz="3200" baseline="30000" dirty="0"/>
              <a:t>st</a:t>
            </a:r>
            <a:r>
              <a:rPr lang="en-US" sz="3200" dirty="0"/>
              <a:t> Century (Labs21); in 2005, EPA and DOE’s Federal Energy Management Program (FEMP) signed an MOU with Phil Wirdzek to transition Labs21 to I2SL</a:t>
            </a:r>
          </a:p>
          <a:p>
            <a:pPr marL="457200" indent="-457200"/>
            <a:r>
              <a:rPr lang="en-US" sz="3200" dirty="0"/>
              <a:t>Formed as a 501(c)(3) nonprofit organization in 2006</a:t>
            </a:r>
          </a:p>
          <a:p>
            <a:pPr marL="457200" indent="-457200"/>
            <a:r>
              <a:rPr lang="en-US" sz="3200" dirty="0"/>
              <a:t>Led by a Board of Directors of 14 volunteers</a:t>
            </a:r>
          </a:p>
          <a:p>
            <a:pPr marL="457200" indent="-457200"/>
            <a:r>
              <a:rPr lang="en-US" sz="3200" dirty="0"/>
              <a:t>Managed and staffed by environmental consulting firm ERG</a:t>
            </a:r>
          </a:p>
          <a:p>
            <a:pPr marL="457200" indent="-457200"/>
            <a:r>
              <a:rPr lang="en-US" sz="3200" dirty="0"/>
              <a:t>Operating 15 U.S. chapters and three international affiliates</a:t>
            </a:r>
          </a:p>
          <a:p>
            <a:pPr marL="457200" indent="-457200"/>
            <a:r>
              <a:rPr lang="en-US" sz="3200" dirty="0"/>
              <a:t>Affiliate groups: University Alliance, Sustainable Lab Forum for corporate owners, Lab Materials Management Working Group</a:t>
            </a:r>
          </a:p>
          <a:p>
            <a:pPr marL="457200" indent="-457200"/>
            <a:endParaRPr lang="en-US" sz="3200" dirty="0"/>
          </a:p>
        </p:txBody>
      </p:sp>
    </p:spTree>
    <p:extLst>
      <p:ext uri="{BB962C8B-B14F-4D97-AF65-F5344CB8AC3E}">
        <p14:creationId xmlns:p14="http://schemas.microsoft.com/office/powerpoint/2010/main" val="312730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53BE-B698-B3ED-497A-8AAEF1EE5785}"/>
              </a:ext>
            </a:extLst>
          </p:cNvPr>
          <p:cNvSpPr>
            <a:spLocks noGrp="1"/>
          </p:cNvSpPr>
          <p:nvPr>
            <p:ph type="title"/>
          </p:nvPr>
        </p:nvSpPr>
        <p:spPr/>
        <p:txBody>
          <a:bodyPr/>
          <a:lstStyle/>
          <a:p>
            <a:r>
              <a:rPr lang="en-US" dirty="0"/>
              <a:t>I2SL Members and Chapters</a:t>
            </a:r>
          </a:p>
        </p:txBody>
      </p:sp>
      <p:sp>
        <p:nvSpPr>
          <p:cNvPr id="3" name="Content Placeholder 2">
            <a:extLst>
              <a:ext uri="{FF2B5EF4-FFF2-40B4-BE49-F238E27FC236}">
                <a16:creationId xmlns:a16="http://schemas.microsoft.com/office/drawing/2014/main" id="{8359B820-AF27-F271-4A2D-289DE0126B89}"/>
              </a:ext>
            </a:extLst>
          </p:cNvPr>
          <p:cNvSpPr>
            <a:spLocks noGrp="1"/>
          </p:cNvSpPr>
          <p:nvPr>
            <p:ph idx="1"/>
          </p:nvPr>
        </p:nvSpPr>
        <p:spPr>
          <a:xfrm>
            <a:off x="838200" y="1878458"/>
            <a:ext cx="11223171" cy="4351338"/>
          </a:xfrm>
        </p:spPr>
        <p:txBody>
          <a:bodyPr numCol="1">
            <a:normAutofit fontScale="92500" lnSpcReduction="10000"/>
          </a:bodyPr>
          <a:lstStyle/>
          <a:p>
            <a:pPr marL="457200" indent="-457200"/>
            <a:r>
              <a:rPr lang="en-US" sz="3200" dirty="0"/>
              <a:t>I2SL Membership: 600+ individuals, institutions, and lab owners</a:t>
            </a:r>
          </a:p>
          <a:p>
            <a:pPr marL="914400" lvl="2" indent="-457200"/>
            <a:r>
              <a:rPr lang="en-US" sz="2400" dirty="0"/>
              <a:t>Architects, engineers, builders, consultants, green labs professionals</a:t>
            </a:r>
          </a:p>
          <a:p>
            <a:pPr marL="914400" lvl="2" indent="-457200"/>
            <a:r>
              <a:rPr lang="en-US" sz="2400" dirty="0"/>
              <a:t>Agencies, nonprofits, academic institutions, and corporate lab owner companies</a:t>
            </a:r>
          </a:p>
          <a:p>
            <a:pPr marL="457200" indent="-457200"/>
            <a:r>
              <a:rPr lang="en-US" sz="3200" dirty="0"/>
              <a:t>I2SL Chapters: city, state, or regional groups of professionals	</a:t>
            </a:r>
          </a:p>
          <a:p>
            <a:pPr lvl="1">
              <a:tabLst>
                <a:tab pos="3709988" algn="l"/>
              </a:tabLst>
            </a:pPr>
            <a:r>
              <a:rPr lang="en-US" sz="2800" dirty="0"/>
              <a:t>Arizona</a:t>
            </a:r>
          </a:p>
          <a:p>
            <a:pPr lvl="1">
              <a:tabLst>
                <a:tab pos="3709988" algn="l"/>
              </a:tabLst>
            </a:pPr>
            <a:r>
              <a:rPr lang="en-US" sz="2800" dirty="0"/>
              <a:t>Colorado</a:t>
            </a:r>
          </a:p>
          <a:p>
            <a:pPr lvl="1">
              <a:tabLst>
                <a:tab pos="3709988" algn="l"/>
              </a:tabLst>
            </a:pPr>
            <a:r>
              <a:rPr lang="en-US" sz="2800" dirty="0"/>
              <a:t>Georgia</a:t>
            </a:r>
          </a:p>
          <a:p>
            <a:pPr lvl="1">
              <a:tabLst>
                <a:tab pos="3709988" algn="l"/>
              </a:tabLst>
            </a:pPr>
            <a:r>
              <a:rPr lang="en-US" sz="2800" dirty="0"/>
              <a:t>Great Lakes</a:t>
            </a:r>
          </a:p>
          <a:p>
            <a:pPr lvl="1">
              <a:tabLst>
                <a:tab pos="3709988" algn="l"/>
              </a:tabLst>
            </a:pPr>
            <a:r>
              <a:rPr lang="en-US" sz="2800" dirty="0"/>
              <a:t>Greater Los Angeles</a:t>
            </a:r>
          </a:p>
          <a:p>
            <a:pPr lvl="1">
              <a:tabLst>
                <a:tab pos="3709988" algn="l"/>
              </a:tabLst>
            </a:pPr>
            <a:r>
              <a:rPr lang="en-US" sz="2800" dirty="0"/>
              <a:t>Greater New York</a:t>
            </a:r>
          </a:p>
          <a:p>
            <a:pPr lvl="1">
              <a:tabLst>
                <a:tab pos="3709988" algn="l"/>
              </a:tabLst>
            </a:pPr>
            <a:r>
              <a:rPr lang="en-US" sz="2800" dirty="0"/>
              <a:t>Heart of America</a:t>
            </a:r>
          </a:p>
          <a:p>
            <a:pPr lvl="1">
              <a:tabLst>
                <a:tab pos="3709988" algn="l"/>
              </a:tabLst>
            </a:pPr>
            <a:endParaRPr lang="en-US" dirty="0"/>
          </a:p>
        </p:txBody>
      </p:sp>
      <p:sp>
        <p:nvSpPr>
          <p:cNvPr id="4" name="Content Placeholder 3">
            <a:extLst>
              <a:ext uri="{FF2B5EF4-FFF2-40B4-BE49-F238E27FC236}">
                <a16:creationId xmlns:a16="http://schemas.microsoft.com/office/drawing/2014/main" id="{713E6DEB-3D80-5FBC-3F7F-9984825C5289}"/>
              </a:ext>
            </a:extLst>
          </p:cNvPr>
          <p:cNvSpPr txBox="1">
            <a:spLocks/>
          </p:cNvSpPr>
          <p:nvPr/>
        </p:nvSpPr>
        <p:spPr>
          <a:xfrm>
            <a:off x="4709160" y="3478514"/>
            <a:ext cx="559308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12C76"/>
                </a:solidFill>
                <a:latin typeface="Avenir Book"/>
                <a:ea typeface="Verdana" panose="020B0604030504040204" pitchFamily="34" charset="0"/>
                <a:cs typeface="Avenir Book"/>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12C76"/>
                </a:solidFill>
                <a:latin typeface="Avenir Book"/>
                <a:ea typeface="Verdana" panose="020B0604030504040204" pitchFamily="34" charset="0"/>
                <a:cs typeface="Avenir Book"/>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12C76"/>
                </a:solidFill>
                <a:latin typeface="Avenir Book"/>
                <a:ea typeface="Verdana" panose="020B0604030504040204" pitchFamily="34" charset="0"/>
                <a:cs typeface="Avenir Book"/>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12C76"/>
                </a:solidFill>
                <a:latin typeface="Avenir Book"/>
                <a:ea typeface="Verdana" panose="020B0604030504040204" pitchFamily="34" charset="0"/>
                <a:cs typeface="Avenir Book"/>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12C76"/>
                </a:solidFill>
                <a:latin typeface="Avenir Book"/>
                <a:ea typeface="Verdana" panose="020B0604030504040204" pitchFamily="34" charset="0"/>
                <a:cs typeface="Avenir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500"/>
              </a:spcBef>
            </a:pPr>
            <a:r>
              <a:rPr lang="en-US" sz="2600" dirty="0"/>
              <a:t>National Capital</a:t>
            </a:r>
          </a:p>
          <a:p>
            <a:pPr>
              <a:lnSpc>
                <a:spcPct val="80000"/>
              </a:lnSpc>
              <a:spcBef>
                <a:spcPts val="500"/>
              </a:spcBef>
            </a:pPr>
            <a:r>
              <a:rPr lang="en-US" sz="2600" dirty="0"/>
              <a:t>New England</a:t>
            </a:r>
          </a:p>
          <a:p>
            <a:pPr>
              <a:lnSpc>
                <a:spcPct val="80000"/>
              </a:lnSpc>
              <a:spcBef>
                <a:spcPts val="500"/>
              </a:spcBef>
            </a:pPr>
            <a:r>
              <a:rPr lang="en-US" sz="2600" dirty="0"/>
              <a:t>North Carolina-Triangle</a:t>
            </a:r>
          </a:p>
          <a:p>
            <a:pPr>
              <a:lnSpc>
                <a:spcPct val="80000"/>
              </a:lnSpc>
              <a:spcBef>
                <a:spcPts val="500"/>
              </a:spcBef>
            </a:pPr>
            <a:r>
              <a:rPr lang="en-US" sz="2600" dirty="0"/>
              <a:t>Northern California</a:t>
            </a:r>
          </a:p>
          <a:p>
            <a:pPr>
              <a:lnSpc>
                <a:spcPct val="80000"/>
              </a:lnSpc>
              <a:spcBef>
                <a:spcPts val="500"/>
              </a:spcBef>
            </a:pPr>
            <a:r>
              <a:rPr lang="en-US" sz="2600" dirty="0"/>
              <a:t>Pacific Northwest</a:t>
            </a:r>
          </a:p>
          <a:p>
            <a:pPr>
              <a:lnSpc>
                <a:spcPct val="80000"/>
              </a:lnSpc>
              <a:spcBef>
                <a:spcPts val="500"/>
              </a:spcBef>
            </a:pPr>
            <a:r>
              <a:rPr lang="en-US" sz="2600" dirty="0"/>
              <a:t>San Diego</a:t>
            </a:r>
          </a:p>
          <a:p>
            <a:pPr>
              <a:lnSpc>
                <a:spcPct val="80000"/>
              </a:lnSpc>
              <a:spcBef>
                <a:spcPts val="500"/>
              </a:spcBef>
            </a:pPr>
            <a:r>
              <a:rPr lang="en-US" sz="2600" dirty="0"/>
              <a:t>St. Louis</a:t>
            </a:r>
          </a:p>
          <a:p>
            <a:pPr>
              <a:lnSpc>
                <a:spcPct val="80000"/>
              </a:lnSpc>
              <a:spcBef>
                <a:spcPts val="500"/>
              </a:spcBef>
            </a:pPr>
            <a:r>
              <a:rPr lang="en-US" sz="2600" dirty="0"/>
              <a:t>Texas</a:t>
            </a:r>
          </a:p>
        </p:txBody>
      </p:sp>
      <p:sp>
        <p:nvSpPr>
          <p:cNvPr id="5" name="Content Placeholder 3">
            <a:extLst>
              <a:ext uri="{FF2B5EF4-FFF2-40B4-BE49-F238E27FC236}">
                <a16:creationId xmlns:a16="http://schemas.microsoft.com/office/drawing/2014/main" id="{1E90D4C4-F8EB-6329-367C-3A18A94579B4}"/>
              </a:ext>
            </a:extLst>
          </p:cNvPr>
          <p:cNvSpPr txBox="1">
            <a:spLocks/>
          </p:cNvSpPr>
          <p:nvPr/>
        </p:nvSpPr>
        <p:spPr>
          <a:xfrm>
            <a:off x="8623661" y="3915065"/>
            <a:ext cx="336804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12C76"/>
                </a:solidFill>
                <a:latin typeface="Avenir Book"/>
                <a:ea typeface="Verdana" panose="020B0604030504040204" pitchFamily="34" charset="0"/>
                <a:cs typeface="Avenir Book"/>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12C76"/>
                </a:solidFill>
                <a:latin typeface="Avenir Book"/>
                <a:ea typeface="Verdana" panose="020B0604030504040204" pitchFamily="34" charset="0"/>
                <a:cs typeface="Avenir Book"/>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12C76"/>
                </a:solidFill>
                <a:latin typeface="Avenir Book"/>
                <a:ea typeface="Verdana" panose="020B0604030504040204" pitchFamily="34" charset="0"/>
                <a:cs typeface="Avenir Book"/>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12C76"/>
                </a:solidFill>
                <a:latin typeface="Avenir Book"/>
                <a:ea typeface="Verdana" panose="020B0604030504040204" pitchFamily="34" charset="0"/>
                <a:cs typeface="Avenir Book"/>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12C76"/>
                </a:solidFill>
                <a:latin typeface="Avenir Book"/>
                <a:ea typeface="Verdana" panose="020B0604030504040204" pitchFamily="34" charset="0"/>
                <a:cs typeface="Avenir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500"/>
              </a:spcBef>
              <a:buNone/>
            </a:pPr>
            <a:r>
              <a:rPr lang="en-US" sz="2600" dirty="0"/>
              <a:t>International Chapters</a:t>
            </a:r>
          </a:p>
          <a:p>
            <a:pPr>
              <a:lnSpc>
                <a:spcPct val="80000"/>
              </a:lnSpc>
              <a:spcBef>
                <a:spcPts val="500"/>
              </a:spcBef>
            </a:pPr>
            <a:r>
              <a:rPr lang="en-US" sz="2600" dirty="0"/>
              <a:t>Australia</a:t>
            </a:r>
          </a:p>
          <a:p>
            <a:pPr>
              <a:lnSpc>
                <a:spcPct val="80000"/>
              </a:lnSpc>
              <a:spcBef>
                <a:spcPts val="500"/>
              </a:spcBef>
            </a:pPr>
            <a:r>
              <a:rPr lang="en-US" sz="2600" dirty="0"/>
              <a:t>United Kingdom</a:t>
            </a:r>
          </a:p>
          <a:p>
            <a:pPr>
              <a:lnSpc>
                <a:spcPct val="80000"/>
              </a:lnSpc>
              <a:spcBef>
                <a:spcPts val="500"/>
              </a:spcBef>
            </a:pPr>
            <a:r>
              <a:rPr lang="en-US" sz="2600" dirty="0"/>
              <a:t>China</a:t>
            </a:r>
          </a:p>
        </p:txBody>
      </p:sp>
    </p:spTree>
    <p:extLst>
      <p:ext uri="{BB962C8B-B14F-4D97-AF65-F5344CB8AC3E}">
        <p14:creationId xmlns:p14="http://schemas.microsoft.com/office/powerpoint/2010/main" val="1410921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53BE-B698-B3ED-497A-8AAEF1EE5785}"/>
              </a:ext>
            </a:extLst>
          </p:cNvPr>
          <p:cNvSpPr>
            <a:spLocks noGrp="1"/>
          </p:cNvSpPr>
          <p:nvPr>
            <p:ph type="title"/>
          </p:nvPr>
        </p:nvSpPr>
        <p:spPr/>
        <p:txBody>
          <a:bodyPr/>
          <a:lstStyle/>
          <a:p>
            <a:r>
              <a:rPr lang="en-US" dirty="0"/>
              <a:t>I2SL Membership Benefits</a:t>
            </a:r>
          </a:p>
        </p:txBody>
      </p:sp>
      <p:sp>
        <p:nvSpPr>
          <p:cNvPr id="3" name="Content Placeholder 2">
            <a:extLst>
              <a:ext uri="{FF2B5EF4-FFF2-40B4-BE49-F238E27FC236}">
                <a16:creationId xmlns:a16="http://schemas.microsoft.com/office/drawing/2014/main" id="{8359B820-AF27-F271-4A2D-289DE0126B89}"/>
              </a:ext>
            </a:extLst>
          </p:cNvPr>
          <p:cNvSpPr>
            <a:spLocks noGrp="1"/>
          </p:cNvSpPr>
          <p:nvPr>
            <p:ph idx="1"/>
          </p:nvPr>
        </p:nvSpPr>
        <p:spPr>
          <a:xfrm>
            <a:off x="707570" y="1795726"/>
            <a:ext cx="11353800" cy="4351338"/>
          </a:xfrm>
        </p:spPr>
        <p:txBody>
          <a:bodyPr numCol="1">
            <a:normAutofit/>
          </a:bodyPr>
          <a:lstStyle/>
          <a:p>
            <a:pPr marL="457200" indent="-457200"/>
            <a:r>
              <a:rPr lang="en-US" sz="3200" dirty="0">
                <a:cs typeface="Arial" panose="020B0604020202020204" pitchFamily="34" charset="0"/>
              </a:rPr>
              <a:t>Annual Conference, workshop, and virtual education discounts</a:t>
            </a:r>
          </a:p>
          <a:p>
            <a:pPr marL="457200" indent="-457200"/>
            <a:r>
              <a:rPr lang="en-US" sz="3200" dirty="0">
                <a:cs typeface="Arial" panose="020B0604020202020204" pitchFamily="34" charset="0"/>
              </a:rPr>
              <a:t>Subscription discount on Actionable Insights and Measures Report</a:t>
            </a:r>
          </a:p>
          <a:p>
            <a:pPr marL="457200" indent="-457200"/>
            <a:r>
              <a:rPr lang="en-US" sz="3200" dirty="0">
                <a:cs typeface="Arial" panose="020B0604020202020204" pitchFamily="34" charset="0"/>
              </a:rPr>
              <a:t>Free access to all I2SL live webinars, webinar recording archive, and Annual Conference presentation slides</a:t>
            </a:r>
          </a:p>
          <a:p>
            <a:pPr marL="457200" indent="-457200"/>
            <a:r>
              <a:rPr lang="en-US" sz="3200" dirty="0">
                <a:cs typeface="Arial" panose="020B0604020202020204" pitchFamily="34" charset="0"/>
              </a:rPr>
              <a:t>Free or discounted registration to many chapter events</a:t>
            </a:r>
          </a:p>
          <a:p>
            <a:pPr marL="457200" indent="-457200"/>
            <a:r>
              <a:rPr lang="en-US" sz="3200" dirty="0">
                <a:cs typeface="Arial" panose="020B0604020202020204" pitchFamily="34" charset="0"/>
              </a:rPr>
              <a:t>Qualification to participate in Technical Advisory Councils/Groups</a:t>
            </a:r>
          </a:p>
          <a:p>
            <a:pPr marL="457200" indent="-457200"/>
            <a:r>
              <a:rPr lang="en-US" sz="3200" dirty="0">
                <a:cs typeface="Arial" panose="020B0604020202020204" pitchFamily="34" charset="0"/>
              </a:rPr>
              <a:t>Institutional or corporate membership that gives benefits to all employees (and students) for one price</a:t>
            </a:r>
          </a:p>
          <a:p>
            <a:pPr marL="457200" indent="-457200"/>
            <a:endParaRPr lang="en-US" sz="3200" dirty="0">
              <a:cs typeface="Arial" panose="020B0604020202020204" pitchFamily="34" charset="0"/>
            </a:endParaRPr>
          </a:p>
          <a:p>
            <a:pPr marL="342900" indent="-342900"/>
            <a:endParaRPr lang="en-US" sz="3200" dirty="0">
              <a:cs typeface="Arial" panose="020B0604020202020204" pitchFamily="34" charset="0"/>
            </a:endParaRPr>
          </a:p>
          <a:p>
            <a:endParaRPr lang="en-US" sz="3200" dirty="0"/>
          </a:p>
          <a:p>
            <a:pPr lvl="1"/>
            <a:endParaRPr lang="en-US" sz="3600" dirty="0"/>
          </a:p>
        </p:txBody>
      </p:sp>
    </p:spTree>
    <p:extLst>
      <p:ext uri="{BB962C8B-B14F-4D97-AF65-F5344CB8AC3E}">
        <p14:creationId xmlns:p14="http://schemas.microsoft.com/office/powerpoint/2010/main" val="64928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53BE-B698-B3ED-497A-8AAEF1EE5785}"/>
              </a:ext>
            </a:extLst>
          </p:cNvPr>
          <p:cNvSpPr>
            <a:spLocks noGrp="1"/>
          </p:cNvSpPr>
          <p:nvPr>
            <p:ph type="title"/>
          </p:nvPr>
        </p:nvSpPr>
        <p:spPr/>
        <p:txBody>
          <a:bodyPr/>
          <a:lstStyle/>
          <a:p>
            <a:r>
              <a:rPr lang="en-US" dirty="0"/>
              <a:t>I2SL Activities</a:t>
            </a:r>
          </a:p>
        </p:txBody>
      </p:sp>
      <p:sp>
        <p:nvSpPr>
          <p:cNvPr id="3" name="Content Placeholder 2">
            <a:extLst>
              <a:ext uri="{FF2B5EF4-FFF2-40B4-BE49-F238E27FC236}">
                <a16:creationId xmlns:a16="http://schemas.microsoft.com/office/drawing/2014/main" id="{8359B820-AF27-F271-4A2D-289DE0126B89}"/>
              </a:ext>
            </a:extLst>
          </p:cNvPr>
          <p:cNvSpPr>
            <a:spLocks noGrp="1"/>
          </p:cNvSpPr>
          <p:nvPr>
            <p:ph idx="1"/>
          </p:nvPr>
        </p:nvSpPr>
        <p:spPr>
          <a:xfrm>
            <a:off x="838199" y="1959012"/>
            <a:ext cx="10918371" cy="4146886"/>
          </a:xfrm>
        </p:spPr>
        <p:txBody>
          <a:bodyPr numCol="1">
            <a:normAutofit fontScale="92500" lnSpcReduction="10000"/>
          </a:bodyPr>
          <a:lstStyle/>
          <a:p>
            <a:pPr marL="457200" indent="-457200"/>
            <a:r>
              <a:rPr lang="en-US" sz="3200" dirty="0"/>
              <a:t>Annual Conference &amp; Technology Fair</a:t>
            </a:r>
          </a:p>
          <a:p>
            <a:pPr marL="457200" indent="-457200"/>
            <a:r>
              <a:rPr lang="en-US" sz="3200" dirty="0"/>
              <a:t>Laboratory Benchmarking Tool to compare energy use to peers</a:t>
            </a:r>
          </a:p>
          <a:p>
            <a:pPr marL="457200" indent="-457200"/>
            <a:r>
              <a:rPr lang="en-US" sz="3200" dirty="0"/>
              <a:t>Labs2Zero program to help reduce energy and operating costs</a:t>
            </a:r>
          </a:p>
          <a:p>
            <a:pPr marL="457200" indent="-457200"/>
            <a:r>
              <a:rPr lang="en-US" sz="3200" dirty="0"/>
              <a:t>Promotion and support for chapters and working groups</a:t>
            </a:r>
          </a:p>
          <a:p>
            <a:pPr marL="457200" indent="-457200"/>
            <a:r>
              <a:rPr lang="en-US" sz="3200" dirty="0"/>
              <a:t>Circular Economy for Labs Community of Practice site and forums</a:t>
            </a:r>
          </a:p>
          <a:p>
            <a:pPr marL="457200" indent="-457200"/>
            <a:r>
              <a:rPr lang="en-US" sz="3200" dirty="0"/>
              <a:t>Virtual education events and technical webinars</a:t>
            </a:r>
          </a:p>
          <a:p>
            <a:pPr marL="457200" indent="-457200"/>
            <a:r>
              <a:rPr lang="en-US" sz="3200" dirty="0"/>
              <a:t>International Freezer Challenge co-sponsor</a:t>
            </a:r>
          </a:p>
          <a:p>
            <a:pPr marL="457200" indent="-457200"/>
            <a:r>
              <a:rPr lang="en-US" sz="3200" dirty="0"/>
              <a:t>Smart Labs Toolkit on website in partnership with FEMP</a:t>
            </a:r>
          </a:p>
          <a:p>
            <a:endParaRPr lang="en-US" sz="3200" dirty="0"/>
          </a:p>
          <a:p>
            <a:endParaRPr lang="en-US" sz="3200" dirty="0"/>
          </a:p>
          <a:p>
            <a:pPr lvl="1"/>
            <a:endParaRPr lang="en-US" sz="3600" dirty="0"/>
          </a:p>
        </p:txBody>
      </p:sp>
    </p:spTree>
    <p:extLst>
      <p:ext uri="{BB962C8B-B14F-4D97-AF65-F5344CB8AC3E}">
        <p14:creationId xmlns:p14="http://schemas.microsoft.com/office/powerpoint/2010/main" val="245214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53BE-B698-B3ED-497A-8AAEF1EE5785}"/>
              </a:ext>
            </a:extLst>
          </p:cNvPr>
          <p:cNvSpPr>
            <a:spLocks noGrp="1"/>
          </p:cNvSpPr>
          <p:nvPr>
            <p:ph type="title"/>
          </p:nvPr>
        </p:nvSpPr>
        <p:spPr/>
        <p:txBody>
          <a:bodyPr/>
          <a:lstStyle/>
          <a:p>
            <a:r>
              <a:rPr lang="en-US" dirty="0"/>
              <a:t>I2SL Chapters [Customize for chapter]</a:t>
            </a:r>
          </a:p>
        </p:txBody>
      </p:sp>
      <p:sp>
        <p:nvSpPr>
          <p:cNvPr id="3" name="Content Placeholder 2">
            <a:extLst>
              <a:ext uri="{FF2B5EF4-FFF2-40B4-BE49-F238E27FC236}">
                <a16:creationId xmlns:a16="http://schemas.microsoft.com/office/drawing/2014/main" id="{8359B820-AF27-F271-4A2D-289DE0126B89}"/>
              </a:ext>
            </a:extLst>
          </p:cNvPr>
          <p:cNvSpPr>
            <a:spLocks noGrp="1"/>
          </p:cNvSpPr>
          <p:nvPr>
            <p:ph idx="1"/>
          </p:nvPr>
        </p:nvSpPr>
        <p:spPr>
          <a:xfrm>
            <a:off x="1056664" y="1885740"/>
            <a:ext cx="10515600" cy="4351338"/>
          </a:xfrm>
        </p:spPr>
        <p:txBody>
          <a:bodyPr numCol="1">
            <a:normAutofit/>
          </a:bodyPr>
          <a:lstStyle/>
          <a:p>
            <a:pPr marL="457200" indent="-457200"/>
            <a:r>
              <a:rPr lang="en-US" sz="3200" dirty="0">
                <a:cs typeface="Arial" panose="020B0604020202020204" pitchFamily="34" charset="0"/>
              </a:rPr>
              <a:t>15 regional chapters across the United States and three international affiliates </a:t>
            </a:r>
          </a:p>
          <a:p>
            <a:pPr marL="457200" indent="-457200"/>
            <a:r>
              <a:rPr lang="en-US" sz="3200" dirty="0">
                <a:cs typeface="Arial" panose="020B0604020202020204" pitchFamily="34" charset="0"/>
              </a:rPr>
              <a:t>Run by industry professionals who volunteer their time</a:t>
            </a:r>
          </a:p>
          <a:p>
            <a:pPr marL="457200" indent="-457200"/>
            <a:r>
              <a:rPr lang="en-US" sz="3200" dirty="0">
                <a:cs typeface="Arial" panose="020B0604020202020204" pitchFamily="34" charset="0"/>
              </a:rPr>
              <a:t>Plan educational and networking events such as lab tours, golf tournaments, breweries, and presentations</a:t>
            </a:r>
          </a:p>
          <a:p>
            <a:pPr marL="457200" indent="-457200"/>
            <a:r>
              <a:rPr lang="en-US" sz="3200" dirty="0">
                <a:cs typeface="Arial" panose="020B0604020202020204" pitchFamily="34" charset="0"/>
              </a:rPr>
              <a:t>Many chapters offer free or discounted registration to their events to I2SL members</a:t>
            </a:r>
          </a:p>
          <a:p>
            <a:pPr marL="457200" indent="-457200"/>
            <a:r>
              <a:rPr lang="en-US" sz="3200" dirty="0">
                <a:cs typeface="Arial" panose="020B0604020202020204" pitchFamily="34" charset="0"/>
              </a:rPr>
              <a:t>Collect sponsorships for the chapter or specific events</a:t>
            </a:r>
          </a:p>
          <a:p>
            <a:endParaRPr lang="en-US" sz="3200" dirty="0"/>
          </a:p>
          <a:p>
            <a:pPr lvl="1"/>
            <a:endParaRPr lang="en-US" sz="3600" dirty="0"/>
          </a:p>
        </p:txBody>
      </p:sp>
    </p:spTree>
    <p:extLst>
      <p:ext uri="{BB962C8B-B14F-4D97-AF65-F5344CB8AC3E}">
        <p14:creationId xmlns:p14="http://schemas.microsoft.com/office/powerpoint/2010/main" val="217899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53BE-B698-B3ED-497A-8AAEF1EE5785}"/>
              </a:ext>
            </a:extLst>
          </p:cNvPr>
          <p:cNvSpPr>
            <a:spLocks noGrp="1"/>
          </p:cNvSpPr>
          <p:nvPr>
            <p:ph type="title"/>
          </p:nvPr>
        </p:nvSpPr>
        <p:spPr/>
        <p:txBody>
          <a:bodyPr/>
          <a:lstStyle/>
          <a:p>
            <a:r>
              <a:rPr lang="en-US" dirty="0"/>
              <a:t>Annual Conference &amp; Technology Fair</a:t>
            </a:r>
          </a:p>
        </p:txBody>
      </p:sp>
      <p:sp>
        <p:nvSpPr>
          <p:cNvPr id="3" name="Content Placeholder 2">
            <a:extLst>
              <a:ext uri="{FF2B5EF4-FFF2-40B4-BE49-F238E27FC236}">
                <a16:creationId xmlns:a16="http://schemas.microsoft.com/office/drawing/2014/main" id="{8359B820-AF27-F271-4A2D-289DE0126B89}"/>
              </a:ext>
            </a:extLst>
          </p:cNvPr>
          <p:cNvSpPr>
            <a:spLocks noGrp="1"/>
          </p:cNvSpPr>
          <p:nvPr>
            <p:ph idx="1"/>
          </p:nvPr>
        </p:nvSpPr>
        <p:spPr>
          <a:xfrm>
            <a:off x="838200" y="1893697"/>
            <a:ext cx="10515600" cy="4351338"/>
          </a:xfrm>
        </p:spPr>
        <p:txBody>
          <a:bodyPr numCol="1">
            <a:normAutofit/>
          </a:bodyPr>
          <a:lstStyle/>
          <a:p>
            <a:pPr marL="457200" indent="-457200"/>
            <a:r>
              <a:rPr lang="en-US" sz="3200" dirty="0"/>
              <a:t>Premier in-person conference focused on laboratory sustainability, efficiency, and decarbonization</a:t>
            </a:r>
          </a:p>
          <a:p>
            <a:pPr marL="457200" indent="-457200"/>
            <a:r>
              <a:rPr lang="en-US" sz="3200" dirty="0"/>
              <a:t>40+ technical sessions, pre-conference workshops, tours of cutting-edge labs, networking, and more</a:t>
            </a:r>
          </a:p>
          <a:p>
            <a:pPr marL="457200" indent="-457200"/>
            <a:r>
              <a:rPr lang="en-US" sz="3200" dirty="0"/>
              <a:t>Exhibit hall featuring sustainable services and technologies from some of the world’s top vendors</a:t>
            </a:r>
          </a:p>
          <a:p>
            <a:pPr marL="457200" indent="-457200"/>
            <a:r>
              <a:rPr lang="en-US" sz="3200" dirty="0"/>
              <a:t>Sponsors who receive recognition on website, mobile app, signage, and may qualify for complimentary registration</a:t>
            </a:r>
            <a:endParaRPr lang="en-US" sz="3600" dirty="0"/>
          </a:p>
        </p:txBody>
      </p:sp>
    </p:spTree>
    <p:extLst>
      <p:ext uri="{BB962C8B-B14F-4D97-AF65-F5344CB8AC3E}">
        <p14:creationId xmlns:p14="http://schemas.microsoft.com/office/powerpoint/2010/main" val="340481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53BE-B698-B3ED-497A-8AAEF1EE5785}"/>
              </a:ext>
            </a:extLst>
          </p:cNvPr>
          <p:cNvSpPr>
            <a:spLocks noGrp="1"/>
          </p:cNvSpPr>
          <p:nvPr>
            <p:ph type="title"/>
          </p:nvPr>
        </p:nvSpPr>
        <p:spPr/>
        <p:txBody>
          <a:bodyPr/>
          <a:lstStyle/>
          <a:p>
            <a:r>
              <a:rPr lang="en-US" dirty="0"/>
              <a:t>I2SL Education Events</a:t>
            </a:r>
          </a:p>
        </p:txBody>
      </p:sp>
      <p:sp>
        <p:nvSpPr>
          <p:cNvPr id="3" name="Content Placeholder 2">
            <a:extLst>
              <a:ext uri="{FF2B5EF4-FFF2-40B4-BE49-F238E27FC236}">
                <a16:creationId xmlns:a16="http://schemas.microsoft.com/office/drawing/2014/main" id="{8359B820-AF27-F271-4A2D-289DE0126B89}"/>
              </a:ext>
            </a:extLst>
          </p:cNvPr>
          <p:cNvSpPr>
            <a:spLocks noGrp="1"/>
          </p:cNvSpPr>
          <p:nvPr>
            <p:ph idx="1"/>
          </p:nvPr>
        </p:nvSpPr>
        <p:spPr>
          <a:xfrm>
            <a:off x="838199" y="1893697"/>
            <a:ext cx="10787743" cy="4351338"/>
          </a:xfrm>
        </p:spPr>
        <p:txBody>
          <a:bodyPr numCol="1">
            <a:normAutofit/>
          </a:bodyPr>
          <a:lstStyle/>
          <a:p>
            <a:pPr marL="457200" indent="-457200"/>
            <a:r>
              <a:rPr lang="en-US" sz="3200" dirty="0"/>
              <a:t>Virtual, international learning opportunities for those who cannot attend the Annual Conference in person or looking to hear more from about international speakers and topics</a:t>
            </a:r>
          </a:p>
          <a:p>
            <a:pPr marL="457200" indent="-457200"/>
            <a:r>
              <a:rPr lang="en-US" sz="3200" dirty="0"/>
              <a:t>Live presentations from industry experts and recordings of all sessions available to registrants</a:t>
            </a:r>
          </a:p>
          <a:p>
            <a:pPr marL="457200" indent="-457200"/>
            <a:r>
              <a:rPr lang="en-US" sz="3200" dirty="0"/>
              <a:t>System optimization, decarbonization, sustainable design, and green labs from the U.S., Canada, UK, Europe, Australia, China</a:t>
            </a:r>
          </a:p>
          <a:p>
            <a:pPr marL="457200" indent="-457200"/>
            <a:r>
              <a:rPr lang="en-US" sz="3200" dirty="0"/>
              <a:t>Webinars recorded, 100 percent remote</a:t>
            </a:r>
          </a:p>
          <a:p>
            <a:pPr marL="0" indent="0">
              <a:buNone/>
            </a:pPr>
            <a:endParaRPr lang="en-US" dirty="0"/>
          </a:p>
          <a:p>
            <a:pPr lvl="1"/>
            <a:endParaRPr lang="en-US" sz="3600" dirty="0"/>
          </a:p>
        </p:txBody>
      </p:sp>
    </p:spTree>
    <p:extLst>
      <p:ext uri="{BB962C8B-B14F-4D97-AF65-F5344CB8AC3E}">
        <p14:creationId xmlns:p14="http://schemas.microsoft.com/office/powerpoint/2010/main" val="1085146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3.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8"/>
  <p:tag name="CDT_PROT" val="3"/>
  <p:tag name="CDT_PROT_TOP" val="519,5"/>
  <p:tag name="CDT_PROT_LEFT" val="0"/>
  <p:tag name="CDT_PROT_WIDTH" val="309,6244"/>
  <p:tag name="CDT_PROT_HEIGHT" val="20,5"/>
  <p:tag name="SIEMENSSHAPE" val="Da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000000"/>
      </a:dk1>
      <a:lt1>
        <a:srgbClr val="FFFFFF"/>
      </a:lt1>
      <a:dk2>
        <a:srgbClr val="1D4B74"/>
      </a:dk2>
      <a:lt2>
        <a:srgbClr val="D0E3F6"/>
      </a:lt2>
      <a:accent1>
        <a:srgbClr val="4472C4"/>
      </a:accent1>
      <a:accent2>
        <a:srgbClr val="168E45"/>
      </a:accent2>
      <a:accent3>
        <a:srgbClr val="6656A3"/>
      </a:accent3>
      <a:accent4>
        <a:srgbClr val="57419A"/>
      </a:accent4>
      <a:accent5>
        <a:srgbClr val="282761"/>
      </a:accent5>
      <a:accent6>
        <a:srgbClr val="EBB22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Siemens Petrol | 0 153 153">
      <a:srgbClr val="009999"/>
    </a:custClr>
    <a:custClr name="No color">
      <a:srgbClr val="FFFFFF"/>
    </a:custClr>
    <a:custClr name="Dark Blue | 0 85 124">
      <a:srgbClr val="00557C"/>
    </a:custClr>
    <a:custClr name="Dark Green | 0 100 110">
      <a:srgbClr val="00646E"/>
    </a:custClr>
    <a:custClr name="Dark Sand | 170 170 150">
      <a:srgbClr val="AAAA96"/>
    </a:custClr>
    <a:custClr name="Deep Blue | 0 0 40">
      <a:srgbClr val="000028"/>
    </a:custClr>
    <a:custClr name="Deep Blue 40% (Gray) | 153 153 169">
      <a:srgbClr val="9999A9"/>
    </a:custClr>
    <a:custClr name="Dark Purple | 80 0 120">
      <a:srgbClr val="500078"/>
    </a:custClr>
    <a:custClr name="Dark Orange | 236 102 2">
      <a:srgbClr val="EC6602"/>
    </a:custClr>
    <a:custClr name="Red | 239 1 55">
      <a:srgbClr val="EF0137"/>
    </a:custClr>
    <a:custClr name="Deep Blue | 0 0 40">
      <a:srgbClr val="000028"/>
    </a:custClr>
    <a:custClr name="No color">
      <a:srgbClr val="FFFFFF"/>
    </a:custClr>
    <a:custClr name="Blue | 0 135 190">
      <a:srgbClr val="0087BE"/>
    </a:custClr>
    <a:custClr name="Green | 0 175 142">
      <a:srgbClr val="00AF8E"/>
    </a:custClr>
    <a:custClr name="Soft Sand | 197 197 184">
      <a:srgbClr val="C5C5B8"/>
    </a:custClr>
    <a:custClr name="Deep Blue 80% | 51 51 83">
      <a:srgbClr val="333353"/>
    </a:custClr>
    <a:custClr name="Deep Blue 20% (Soft Gray) | 204 204 212">
      <a:srgbClr val="CCCCD4"/>
    </a:custClr>
    <a:custClr name="Purple | 170 50 190">
      <a:srgbClr val="AA32BE"/>
    </a:custClr>
    <a:custClr name="Orange | 255 144 0">
      <a:srgbClr val="FF9000"/>
    </a:custClr>
    <a:custClr name="Soft Red | 254 131 137">
      <a:srgbClr val="FE8389"/>
    </a:custClr>
    <a:custClr name="Light Sand | 243 243 240">
      <a:srgbClr val="F3F3F0"/>
    </a:custClr>
    <a:custClr name="No color">
      <a:srgbClr val="FFFFFF"/>
    </a:custClr>
    <a:custClr name="Soft Blue | 0 190 220">
      <a:srgbClr val="00BEDC"/>
    </a:custClr>
    <a:custClr name="Soft Green | 0 215 160">
      <a:srgbClr val="00D7A0"/>
    </a:custClr>
    <a:custClr name="Bright Sand | 223 223 217">
      <a:srgbClr val="DFDFD9"/>
    </a:custClr>
    <a:custClr name="Deep Blue 60% (Dark Gray) | 102 102 126">
      <a:srgbClr val="66667E"/>
    </a:custClr>
    <a:custClr name="Deep Blue 10% (Light Gray) | 229 229 233">
      <a:srgbClr val="E5E5E9"/>
    </a:custClr>
    <a:custClr name="Yellow | 255 215 50">
      <a:srgbClr val="FFD732"/>
    </a:custClr>
    <a:custClr name="Bold Green">
      <a:srgbClr val="00FFB9"/>
    </a:custClr>
    <a:custClr name="Bold Blue">
      <a:srgbClr val="00E6DC"/>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4ppTags>
  <Name>Free Content</Name>
  <PpLayout>11</PpLayout>
  <Index>9</Index>
</p4ppTags>
</file>

<file path=customXml/itemProps1.xml><?xml version="1.0" encoding="utf-8"?>
<ds:datastoreItem xmlns:ds="http://schemas.openxmlformats.org/officeDocument/2006/customXml" ds:itemID="{B9775355-D04B-4001-8BC2-B8EE62E0A1FC}">
  <ds:schemaRefs/>
</ds:datastoreItem>
</file>

<file path=docProps/app.xml><?xml version="1.0" encoding="utf-8"?>
<Properties xmlns="http://schemas.openxmlformats.org/officeDocument/2006/extended-properties" xmlns:vt="http://schemas.openxmlformats.org/officeDocument/2006/docPropsVTypes">
  <TotalTime>3256</TotalTime>
  <Words>1392</Words>
  <Application>Microsoft Office PowerPoint</Application>
  <PresentationFormat>Widescreen</PresentationFormat>
  <Paragraphs>153</Paragraphs>
  <Slides>16</Slides>
  <Notes>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8" baseType="lpstr">
      <vt:lpstr>Aptos</vt:lpstr>
      <vt:lpstr>Arial</vt:lpstr>
      <vt:lpstr>Avenir</vt:lpstr>
      <vt:lpstr>Avenir Book</vt:lpstr>
      <vt:lpstr>Avenir Next LT Pro Demi</vt:lpstr>
      <vt:lpstr>Calibri</vt:lpstr>
      <vt:lpstr>Symbol</vt:lpstr>
      <vt:lpstr>Verdana</vt:lpstr>
      <vt:lpstr>Wingdings</vt:lpstr>
      <vt:lpstr>Office Theme</vt:lpstr>
      <vt:lpstr>Siemens 2020</vt:lpstr>
      <vt:lpstr>think-cell Slide</vt:lpstr>
      <vt:lpstr>PowerPoint Presentation</vt:lpstr>
      <vt:lpstr>I2SL Vision and Mission</vt:lpstr>
      <vt:lpstr>I2SL History and Structure</vt:lpstr>
      <vt:lpstr>I2SL Members and Chapters</vt:lpstr>
      <vt:lpstr>I2SL Membership Benefits</vt:lpstr>
      <vt:lpstr>I2SL Activities</vt:lpstr>
      <vt:lpstr>I2SL Chapters [Customize for chapter]</vt:lpstr>
      <vt:lpstr>Annual Conference &amp; Technology Fair</vt:lpstr>
      <vt:lpstr>I2SL Education Events</vt:lpstr>
      <vt:lpstr>I2SL Laboratory Benchmarking Tool</vt:lpstr>
      <vt:lpstr>Labs2Zero Tools and Opportunities</vt:lpstr>
      <vt:lpstr>AIM Report Automated Audit Software</vt:lpstr>
      <vt:lpstr>Circular Economy for Labs Community of Practice</vt:lpstr>
      <vt:lpstr>Free Lab Challenges and Campaigns</vt:lpstr>
      <vt:lpstr>Find Chapter Resources at www.i2sl.org</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Deena Roberson</dc:creator>
  <cp:lastModifiedBy>Kathleen Brady</cp:lastModifiedBy>
  <cp:revision>29</cp:revision>
  <cp:lastPrinted>2023-12-15T17:06:10Z</cp:lastPrinted>
  <dcterms:created xsi:type="dcterms:W3CDTF">2023-08-16T14:42:50Z</dcterms:created>
  <dcterms:modified xsi:type="dcterms:W3CDTF">2026-03-31T20:40:15Z</dcterms:modified>
</cp:coreProperties>
</file>