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60" r:id="rId3"/>
  </p:sldMasterIdLst>
  <p:notesMasterIdLst>
    <p:notesMasterId r:id="rId20"/>
  </p:notesMasterIdLst>
  <p:sldIdLst>
    <p:sldId id="262" r:id="rId4"/>
    <p:sldId id="257" r:id="rId5"/>
    <p:sldId id="2147482289" r:id="rId6"/>
    <p:sldId id="2147482291" r:id="rId7"/>
    <p:sldId id="2147482292" r:id="rId8"/>
    <p:sldId id="2147482288" r:id="rId9"/>
    <p:sldId id="2147482293" r:id="rId10"/>
    <p:sldId id="2147482295" r:id="rId11"/>
    <p:sldId id="2147482298" r:id="rId12"/>
    <p:sldId id="265" r:id="rId13"/>
    <p:sldId id="263" r:id="rId14"/>
    <p:sldId id="2147482299" r:id="rId15"/>
    <p:sldId id="260" r:id="rId16"/>
    <p:sldId id="2147482296" r:id="rId17"/>
    <p:sldId id="264" r:id="rId18"/>
    <p:sldId id="2147482297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1C4107-21E2-61D6-A038-BFC0EFBE2DD9}" name="Jessica Shaker" initials="JS" userId="S::Jessica.Shaker@erg.com::3271f126-0905-4f8c-8b86-a0dfb789a9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C76"/>
    <a:srgbClr val="D0E3F6"/>
    <a:srgbClr val="426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1562" autoAdjust="0"/>
  </p:normalViewPr>
  <p:slideViewPr>
    <p:cSldViewPr snapToGrid="0">
      <p:cViewPr varScale="1">
        <p:scale>
          <a:sx n="97" d="100"/>
          <a:sy n="97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8/10/relationships/authors" Target="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BE1DB3D-2A73-CF4C-B6D0-BE0D37F8F90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AD92DA9-6045-F74B-9EB4-E1765B14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0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92DA9-6045-F74B-9EB4-E1765B1455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7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92DA9-6045-F74B-9EB4-E1765B1455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C9CC5-759F-29A4-06F9-51D5DB69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91DC1B-2E9D-1C19-DBE2-740C76BFA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B5A1A-CE7D-6BE3-139F-655475310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D59DB-49AB-CD3F-28DA-256C6EC8F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92DA9-6045-F74B-9EB4-E1765B1455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2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92DA9-6045-F74B-9EB4-E1765B1455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customXml" Target="../../customXml/item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26D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F0EC78C-8C44-81EF-5DFB-9A4B527FCE19}"/>
              </a:ext>
            </a:extLst>
          </p:cNvPr>
          <p:cNvSpPr/>
          <p:nvPr userDrawn="1"/>
        </p:nvSpPr>
        <p:spPr>
          <a:xfrm>
            <a:off x="-1878688" y="-887487"/>
            <a:ext cx="9097930" cy="9097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E95DF-C5FF-631B-832A-98F3015BF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480" y="1175541"/>
            <a:ext cx="5720035" cy="2387600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rgbClr val="312C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02F7F-025F-9C01-60B4-C44E867A2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970" y="3835098"/>
            <a:ext cx="573054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0D8215C5-72D1-97C8-B76A-46359C600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83347" y="5868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7B5A30-BE8C-AC43-98C1-57A05FB7EA3E}" type="datetime4">
              <a:rPr lang="en-US" smtClean="0"/>
              <a:pPr/>
              <a:t>September 30, 2025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623F30F-594A-5035-294A-0AB9A4FF9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7627" y="5781838"/>
            <a:ext cx="2679095" cy="9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8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5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1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75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4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6472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302">
          <p15:clr>
            <a:srgbClr val="65CEFF"/>
          </p15:clr>
        </p15:guide>
        <p15:guide id="6" orient="horz" pos="664">
          <p15:clr>
            <a:srgbClr val="65CEFF"/>
          </p15:clr>
        </p15:guide>
        <p15:guide id="7" orient="horz" pos="891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Gradient DB–Petrol 8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Siemens Cognisphere on Deep Blue Petrol gradient">
            <a:extLst>
              <a:ext uri="{FF2B5EF4-FFF2-40B4-BE49-F238E27FC236}">
                <a16:creationId xmlns:a16="http://schemas.microsoft.com/office/drawing/2014/main" id="{70837433-2C09-4518-AF0D-697A97CAC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invGray"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26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9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44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5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6472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302">
          <p15:clr>
            <a:srgbClr val="65CEFF"/>
          </p15:clr>
        </p15:guide>
        <p15:guide id="6" orient="horz" pos="664">
          <p15:clr>
            <a:srgbClr val="65CEFF"/>
          </p15:clr>
        </p15:guide>
        <p15:guide id="7" orient="horz" pos="891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>
  <p:cSld name="2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200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the style sheet to edit the title</a:t>
            </a:r>
            <a:endParaRPr kumimoji="0" lang="de-DE" sz="1999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Group 33"/>
          <p:cNvGrpSpPr>
            <a:grpSpLocks noChangeAspect="1"/>
          </p:cNvGrpSpPr>
          <p:nvPr userDrawn="1"/>
        </p:nvGrpSpPr>
        <p:grpSpPr bwMode="auto">
          <a:xfrm>
            <a:off x="9550189" y="323850"/>
            <a:ext cx="2157876" cy="914400"/>
            <a:chOff x="6019" y="204"/>
            <a:chExt cx="1360" cy="576"/>
          </a:xfrm>
        </p:grpSpPr>
        <p:sp>
          <p:nvSpPr>
            <p:cNvPr id="6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799" kern="0">
                <a:solidFill>
                  <a:sysClr val="windowText" lastClr="000000"/>
                </a:solidFill>
              </a:endParaRPr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160019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8D806D-C979-044C-3C6A-454A5F73182E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426D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C68FE-C7BC-25C3-067F-DDE3B923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Avenir Next LT Pro Demi" panose="020B0704020202020204" pitchFamily="34" charset="0"/>
                <a:ea typeface="Verdana" panose="020B0604030504040204" pitchFamily="34" charset="0"/>
                <a:cs typeface="Avenir Next LT Pro Demi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D758-9AFD-1DC0-1CCE-CAD7903BC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1pPr>
            <a:lvl2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2pPr>
            <a:lvl3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3pPr>
            <a:lvl4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4pPr>
            <a:lvl5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AF532A-BD78-B82F-096B-7F57021F9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5158" y="5768887"/>
            <a:ext cx="2684033" cy="943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5719F5-0853-A48B-64A9-4C7427FAC995}"/>
              </a:ext>
            </a:extLst>
          </p:cNvPr>
          <p:cNvSpPr txBox="1"/>
          <p:nvPr userDrawn="1"/>
        </p:nvSpPr>
        <p:spPr>
          <a:xfrm>
            <a:off x="6096000" y="6311900"/>
            <a:ext cx="588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2"/>
                </a:solidFill>
                <a:latin typeface="Avenir Book" panose="02000503020000020003" pitchFamily="2" charset="0"/>
              </a:rPr>
              <a:t>Dedicated to advancing sustainable laboratories globally.</a:t>
            </a:r>
          </a:p>
        </p:txBody>
      </p:sp>
    </p:spTree>
    <p:extLst>
      <p:ext uri="{BB962C8B-B14F-4D97-AF65-F5344CB8AC3E}">
        <p14:creationId xmlns:p14="http://schemas.microsoft.com/office/powerpoint/2010/main" val="415496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6"/>
          <p:cNvGrpSpPr/>
          <p:nvPr userDrawn="1"/>
        </p:nvGrpSpPr>
        <p:grpSpPr>
          <a:xfrm>
            <a:off x="1" y="1"/>
            <a:ext cx="12191999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 fontAlgn="auto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Font typeface="Wingdings" charset="0"/>
                <a:buNone/>
                <a:defRPr/>
              </a:pPr>
              <a:endParaRPr lang="de-DE" sz="1799" ker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 fontAlgn="auto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Font typeface="Wingdings" charset="0"/>
                <a:buNone/>
                <a:defRPr/>
              </a:pPr>
              <a:endParaRPr lang="de-DE" sz="1799" ker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9" name="cdtTextBox 12 Id17"/>
          <p:cNvSpPr txBox="1"/>
          <p:nvPr userDrawn="1">
            <p:custDataLst>
              <p:tags r:id="rId1"/>
            </p:custDataLst>
          </p:nvPr>
        </p:nvSpPr>
        <p:spPr>
          <a:xfrm>
            <a:off x="0" y="6597650"/>
            <a:ext cx="3930183" cy="260350"/>
          </a:xfrm>
          <a:prstGeom prst="rect">
            <a:avLst/>
          </a:prstGeom>
          <a:noFill/>
        </p:spPr>
        <p:txBody>
          <a:bodyPr wrap="square" lIns="1907007" tIns="0" rIns="0" bIns="115140" rtlCol="0">
            <a:no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999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3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ss f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headline">
            <a:extLst>
              <a:ext uri="{FF2B5EF4-FFF2-40B4-BE49-F238E27FC236}">
                <a16:creationId xmlns:a16="http://schemas.microsoft.com/office/drawing/2014/main" id="{9F2A455C-53B1-4792-8EA9-F00926C48E39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 1" descr="Content text frame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chemeClr val="tx1"/>
              </a:buClr>
              <a:defRPr>
                <a:ln>
                  <a:noFill/>
                </a:ln>
              </a:defRPr>
            </a:lvl2pPr>
            <a:lvl3pPr>
              <a:buClr>
                <a:schemeClr val="tx1"/>
              </a:buClr>
              <a:defRPr>
                <a:ln>
                  <a:noFill/>
                </a:ln>
              </a:defRPr>
            </a:lvl3pPr>
            <a:lvl4pPr>
              <a:buClr>
                <a:schemeClr val="tx1"/>
              </a:buClr>
              <a:defRPr>
                <a:ln>
                  <a:noFill/>
                </a:ln>
              </a:defRPr>
            </a:lvl4pPr>
            <a:lvl5pPr>
              <a:buClr>
                <a:schemeClr val="tx1"/>
              </a:buClr>
              <a:defRPr>
                <a:ln>
                  <a:noFill/>
                </a:ln>
              </a:defRPr>
            </a:lvl5pPr>
            <a:lvl6pPr>
              <a:buClr>
                <a:schemeClr val="tx1"/>
              </a:buClr>
              <a:defRPr>
                <a:ln>
                  <a:noFill/>
                </a:ln>
              </a:defRPr>
            </a:lvl6pPr>
            <a:lvl7pPr>
              <a:buClr>
                <a:schemeClr val="tx1"/>
              </a:buClr>
              <a:defRPr>
                <a:ln>
                  <a:noFill/>
                </a:ln>
              </a:defRPr>
            </a:lvl7pPr>
            <a:lvl8pPr>
              <a:buClr>
                <a:schemeClr val="tx1"/>
              </a:buClr>
              <a:defRPr>
                <a:ln>
                  <a:noFill/>
                </a:ln>
              </a:defRPr>
            </a:lvl8pPr>
            <a:lvl9pPr>
              <a:buClr>
                <a:schemeClr val="tx1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py 2" descr="Content text frame">
            <a:extLst>
              <a:ext uri="{FF2B5EF4-FFF2-40B4-BE49-F238E27FC236}">
                <a16:creationId xmlns:a16="http://schemas.microsoft.com/office/drawing/2014/main" id="{3AC3CE10-0C4B-4A11-BA76-8CAFED13661C}"/>
              </a:ext>
            </a:extLst>
          </p:cNvPr>
          <p:cNvSpPr>
            <a:spLocks noGrp="1"/>
          </p:cNvSpPr>
          <p:nvPr>
            <p:ph idx="13"/>
          </p:nvPr>
        </p:nvSpPr>
        <p:spPr bwMode="black"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chemeClr val="tx1"/>
              </a:buClr>
              <a:defRPr>
                <a:ln>
                  <a:noFill/>
                </a:ln>
              </a:defRPr>
            </a:lvl2pPr>
            <a:lvl3pPr>
              <a:buClr>
                <a:schemeClr val="tx1"/>
              </a:buClr>
              <a:defRPr>
                <a:ln>
                  <a:noFill/>
                </a:ln>
              </a:defRPr>
            </a:lvl3pPr>
            <a:lvl4pPr>
              <a:buClr>
                <a:schemeClr val="tx1"/>
              </a:buClr>
              <a:defRPr>
                <a:ln>
                  <a:noFill/>
                </a:ln>
              </a:defRPr>
            </a:lvl4pPr>
            <a:lvl5pPr>
              <a:buClr>
                <a:schemeClr val="tx1"/>
              </a:buClr>
              <a:defRPr>
                <a:ln>
                  <a:noFill/>
                </a:ln>
              </a:defRPr>
            </a:lvl5pPr>
            <a:lvl6pPr>
              <a:buClr>
                <a:schemeClr val="tx1"/>
              </a:buClr>
              <a:defRPr>
                <a:ln>
                  <a:noFill/>
                </a:ln>
              </a:defRPr>
            </a:lvl6pPr>
            <a:lvl7pPr>
              <a:buClr>
                <a:schemeClr val="tx1"/>
              </a:buClr>
              <a:defRPr>
                <a:ln>
                  <a:noFill/>
                </a:ln>
              </a:defRPr>
            </a:lvl7pPr>
            <a:lvl8pPr>
              <a:buClr>
                <a:schemeClr val="tx1"/>
              </a:buClr>
              <a:defRPr>
                <a:ln>
                  <a:noFill/>
                </a:ln>
              </a:defRPr>
            </a:lvl8pPr>
            <a:lvl9pPr>
              <a:buClr>
                <a:schemeClr val="tx1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py 3" descr="Content text frame (highlight)">
            <a:extLst>
              <a:ext uri="{FF2B5EF4-FFF2-40B4-BE49-F238E27FC236}">
                <a16:creationId xmlns:a16="http://schemas.microsoft.com/office/drawing/2014/main" id="{E840DCCC-8E77-40B8-B94B-A4D3A4D77826}"/>
              </a:ext>
            </a:extLst>
          </p:cNvPr>
          <p:cNvSpPr>
            <a:spLocks noGrp="1"/>
          </p:cNvSpPr>
          <p:nvPr>
            <p:ph idx="12"/>
          </p:nvPr>
        </p:nvSpPr>
        <p:spPr bwMode="blackWhite">
          <a:xfrm>
            <a:off x="8187189" y="1414462"/>
            <a:ext cx="3600000" cy="4392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9999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tx1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>
              <a:buClr>
                <a:schemeClr val="tx1"/>
              </a:buCl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Siemens Logo" descr="Siemens logo">
            <a:extLst>
              <a:ext uri="{FF2B5EF4-FFF2-40B4-BE49-F238E27FC236}">
                <a16:creationId xmlns:a16="http://schemas.microsoft.com/office/drawing/2014/main" id="{E5DDD55C-5C17-4BCD-A9BB-FE8A69DC48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6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2AAE3E-7F56-4838-BCE7-6B966549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black"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81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color Deep Blue_BALK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1" y="478800"/>
            <a:ext cx="8983766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335006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21D054E4-46E6-42F4-9EF6-F9ED18F2F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25291" y="6418800"/>
            <a:ext cx="1152000" cy="183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4380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  <p15:guide id="19" pos="6915">
          <p15:clr>
            <a:srgbClr val="65CE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mask&amp;blur Sustainability 80pt (motif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Title chart, </a:t>
            </a:r>
            <a:br>
              <a:rPr lang="en-US"/>
            </a:br>
            <a:r>
              <a:rPr lang="en-US"/>
              <a:t>Arial,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3876677"/>
            <a:ext cx="9286875" cy="1930398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/>
              <a:t>Subhead for headline size 80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©Siemens 2023 | Supplier Collaboration Day|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100755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ocess f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headline">
            <a:extLst>
              <a:ext uri="{FF2B5EF4-FFF2-40B4-BE49-F238E27FC236}">
                <a16:creationId xmlns:a16="http://schemas.microsoft.com/office/drawing/2014/main" id="{9F2A455C-53B1-4792-8EA9-F00926C48E39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py 1" descr="Content text frame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chemeClr val="tx1"/>
              </a:buClr>
              <a:defRPr>
                <a:ln>
                  <a:noFill/>
                </a:ln>
              </a:defRPr>
            </a:lvl2pPr>
            <a:lvl3pPr>
              <a:buClr>
                <a:schemeClr val="tx1"/>
              </a:buClr>
              <a:defRPr>
                <a:ln>
                  <a:noFill/>
                </a:ln>
              </a:defRPr>
            </a:lvl3pPr>
            <a:lvl4pPr>
              <a:buClr>
                <a:schemeClr val="tx1"/>
              </a:buClr>
              <a:defRPr>
                <a:ln>
                  <a:noFill/>
                </a:ln>
              </a:defRPr>
            </a:lvl4pPr>
            <a:lvl5pPr>
              <a:buClr>
                <a:schemeClr val="tx1"/>
              </a:buClr>
              <a:defRPr>
                <a:ln>
                  <a:noFill/>
                </a:ln>
              </a:defRPr>
            </a:lvl5pPr>
            <a:lvl6pPr>
              <a:buClr>
                <a:schemeClr val="tx1"/>
              </a:buClr>
              <a:defRPr>
                <a:ln>
                  <a:noFill/>
                </a:ln>
              </a:defRPr>
            </a:lvl6pPr>
            <a:lvl7pPr>
              <a:buClr>
                <a:schemeClr val="tx1"/>
              </a:buClr>
              <a:defRPr>
                <a:ln>
                  <a:noFill/>
                </a:ln>
              </a:defRPr>
            </a:lvl7pPr>
            <a:lvl8pPr>
              <a:buClr>
                <a:schemeClr val="tx1"/>
              </a:buClr>
              <a:defRPr>
                <a:ln>
                  <a:noFill/>
                </a:ln>
              </a:defRPr>
            </a:lvl8pPr>
            <a:lvl9pPr>
              <a:buClr>
                <a:schemeClr val="tx1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py 2" descr="Content text frame">
            <a:extLst>
              <a:ext uri="{FF2B5EF4-FFF2-40B4-BE49-F238E27FC236}">
                <a16:creationId xmlns:a16="http://schemas.microsoft.com/office/drawing/2014/main" id="{3AC3CE10-0C4B-4A11-BA76-8CAFED13661C}"/>
              </a:ext>
            </a:extLst>
          </p:cNvPr>
          <p:cNvSpPr>
            <a:spLocks noGrp="1"/>
          </p:cNvSpPr>
          <p:nvPr>
            <p:ph idx="13"/>
          </p:nvPr>
        </p:nvSpPr>
        <p:spPr bwMode="black"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chemeClr val="tx1"/>
              </a:buClr>
              <a:defRPr>
                <a:ln>
                  <a:noFill/>
                </a:ln>
              </a:defRPr>
            </a:lvl2pPr>
            <a:lvl3pPr>
              <a:buClr>
                <a:schemeClr val="tx1"/>
              </a:buClr>
              <a:defRPr>
                <a:ln>
                  <a:noFill/>
                </a:ln>
              </a:defRPr>
            </a:lvl3pPr>
            <a:lvl4pPr>
              <a:buClr>
                <a:schemeClr val="tx1"/>
              </a:buClr>
              <a:defRPr>
                <a:ln>
                  <a:noFill/>
                </a:ln>
              </a:defRPr>
            </a:lvl4pPr>
            <a:lvl5pPr>
              <a:buClr>
                <a:schemeClr val="tx1"/>
              </a:buClr>
              <a:defRPr>
                <a:ln>
                  <a:noFill/>
                </a:ln>
              </a:defRPr>
            </a:lvl5pPr>
            <a:lvl6pPr>
              <a:buClr>
                <a:schemeClr val="tx1"/>
              </a:buClr>
              <a:defRPr>
                <a:ln>
                  <a:noFill/>
                </a:ln>
              </a:defRPr>
            </a:lvl6pPr>
            <a:lvl7pPr>
              <a:buClr>
                <a:schemeClr val="tx1"/>
              </a:buClr>
              <a:defRPr>
                <a:ln>
                  <a:noFill/>
                </a:ln>
              </a:defRPr>
            </a:lvl7pPr>
            <a:lvl8pPr>
              <a:buClr>
                <a:schemeClr val="tx1"/>
              </a:buClr>
              <a:defRPr>
                <a:ln>
                  <a:noFill/>
                </a:ln>
              </a:defRPr>
            </a:lvl8pPr>
            <a:lvl9pPr>
              <a:buClr>
                <a:schemeClr val="tx1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py 3" descr="Content text frame (highlight)">
            <a:extLst>
              <a:ext uri="{FF2B5EF4-FFF2-40B4-BE49-F238E27FC236}">
                <a16:creationId xmlns:a16="http://schemas.microsoft.com/office/drawing/2014/main" id="{E840DCCC-8E77-40B8-B94B-A4D3A4D77826}"/>
              </a:ext>
            </a:extLst>
          </p:cNvPr>
          <p:cNvSpPr>
            <a:spLocks noGrp="1"/>
          </p:cNvSpPr>
          <p:nvPr>
            <p:ph idx="12"/>
          </p:nvPr>
        </p:nvSpPr>
        <p:spPr bwMode="blackWhite">
          <a:xfrm>
            <a:off x="8187189" y="1414462"/>
            <a:ext cx="3600000" cy="43920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9999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  <a:lvl7pPr>
              <a:buClr>
                <a:schemeClr val="tx1"/>
              </a:buClr>
              <a:defRPr>
                <a:solidFill>
                  <a:schemeClr val="tx1"/>
                </a:solidFill>
              </a:defRPr>
            </a:lvl7pPr>
            <a:lvl8pPr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>
              <a:buClr>
                <a:schemeClr val="tx1"/>
              </a:buCl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Siemens Logo" descr="Siemens logo">
            <a:extLst>
              <a:ext uri="{FF2B5EF4-FFF2-40B4-BE49-F238E27FC236}">
                <a16:creationId xmlns:a16="http://schemas.microsoft.com/office/drawing/2014/main" id="{E5DDD55C-5C17-4BCD-A9BB-FE8A69DC48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6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2AAE3E-7F56-4838-BCE7-6B966549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black"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3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eed color Deep Blue_BALK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1" y="478800"/>
            <a:ext cx="8983766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335006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21D054E4-46E6-42F4-9EF6-F9ED18F2F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25291" y="6418800"/>
            <a:ext cx="1152000" cy="183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1465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  <p15:guide id="19" pos="6915">
          <p15:clr>
            <a:srgbClr val="65CE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mask&amp;blur Sustainability 80pt (motif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Headline of the presentation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noFill/>
        </p:spPr>
        <p:txBody>
          <a:bodyPr wrap="square" rIns="0" bIns="0" anchor="b" anchorCtr="0">
            <a:spAutoFit/>
          </a:bodyPr>
          <a:lstStyle>
            <a:lvl1pPr marL="0">
              <a:lnSpc>
                <a:spcPct val="10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Title chart, </a:t>
            </a:r>
            <a:br>
              <a:rPr lang="en-US"/>
            </a:br>
            <a:r>
              <a:rPr lang="en-US"/>
              <a:t>Arial,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 descr="Subheadline of the presentation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2" y="3876677"/>
            <a:ext cx="9286875" cy="1930398"/>
          </a:xfrm>
          <a:prstGeom prst="rect">
            <a:avLst/>
          </a:prstGeom>
        </p:spPr>
        <p:txBody>
          <a:bodyPr lIns="0" tIns="3708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/>
              <a:t>Subhead for headline size 80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10" name="Siemens Logo" descr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©Siemens 2023 | Supplier Collaboration Day|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4264168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bleed color Gradient">
    <p:bg>
      <p:bgPr>
        <a:gradFill flip="none" rotWithShape="1">
          <a:gsLst>
            <a:gs pos="40000">
              <a:schemeClr val="accent6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lor Stage">
            <a:extLst>
              <a:ext uri="{FF2B5EF4-FFF2-40B4-BE49-F238E27FC236}">
                <a16:creationId xmlns:a16="http://schemas.microsoft.com/office/drawing/2014/main" id="{B8172AC2-E83F-4EFD-B70E-DE91E64651D8}"/>
              </a:ext>
            </a:extLst>
          </p:cNvPr>
          <p:cNvSpPr/>
          <p:nvPr userDrawn="1"/>
        </p:nvSpPr>
        <p:spPr>
          <a:xfrm>
            <a:off x="0" y="1414463"/>
            <a:ext cx="12192000" cy="544353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>
                  <a:alpha val="0"/>
                </a:schemeClr>
              </a:gs>
              <a:gs pos="40000">
                <a:schemeClr val="bg2"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en-US"/>
          </a:p>
        </p:txBody>
      </p:sp>
      <p:sp>
        <p:nvSpPr>
          <p:cNvPr id="2" name="Title" descr="Slide headlin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Siemens Logo" descr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5" name="Footer Placeholder" descr="Footer with copyright, author and department information, and date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©Siemens 2023 | Supplier Collaboration Day| September 2023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py" descr="Content text frame">
            <a:extLst>
              <a:ext uri="{FF2B5EF4-FFF2-40B4-BE49-F238E27FC236}">
                <a16:creationId xmlns:a16="http://schemas.microsoft.com/office/drawing/2014/main" id="{A085E4A1-8814-1127-AB1C-0D3A9B495D13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411161" y="1414800"/>
            <a:ext cx="9863236" cy="475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tx1"/>
              </a:buClr>
              <a:defRPr/>
            </a:lvl1pPr>
            <a:lvl2pPr marL="0" indent="0">
              <a:buClr>
                <a:schemeClr val="tx1"/>
              </a:buClr>
              <a:buNone/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  <a:lvl6pPr>
              <a:buClr>
                <a:schemeClr val="tx1"/>
              </a:buClr>
              <a:defRPr/>
            </a:lvl6pPr>
            <a:lvl7pPr>
              <a:buClr>
                <a:schemeClr val="tx1"/>
              </a:buClr>
              <a:defRPr/>
            </a:lvl7pPr>
            <a:lvl8pPr>
              <a:buClr>
                <a:schemeClr val="tx1"/>
              </a:buClr>
              <a:defRPr/>
            </a:lvl8pPr>
            <a:lvl9pPr>
              <a:buClr>
                <a:schemeClr val="tx1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579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C0CE24-6C44-CF6D-A4B3-A04D818BF895}"/>
              </a:ext>
            </a:extLst>
          </p:cNvPr>
          <p:cNvSpPr/>
          <p:nvPr userDrawn="1"/>
        </p:nvSpPr>
        <p:spPr>
          <a:xfrm>
            <a:off x="0" y="13464"/>
            <a:ext cx="12192000" cy="4419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405D3-A861-759C-0CBD-A9A7C72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1015999"/>
            <a:ext cx="10121900" cy="2387600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Avenir Next LT Pro Demi" panose="020B0704020202020204" pitchFamily="34" charset="0"/>
                <a:ea typeface="Verdana" panose="020B0604030504040204" pitchFamily="34" charset="0"/>
                <a:cs typeface="Avenir Next LT Pro Demi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EE3DC2-3E05-3D50-F2DF-62F94AA52AA7}"/>
              </a:ext>
            </a:extLst>
          </p:cNvPr>
          <p:cNvSpPr/>
          <p:nvPr userDrawn="1"/>
        </p:nvSpPr>
        <p:spPr>
          <a:xfrm>
            <a:off x="7378700" y="2663230"/>
            <a:ext cx="5289550" cy="5289550"/>
          </a:xfrm>
          <a:prstGeom prst="ellipse">
            <a:avLst/>
          </a:prstGeom>
          <a:solidFill>
            <a:srgbClr val="312C76"/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B7834-0AFC-35E5-D10B-119B73B32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2600" y="3848101"/>
            <a:ext cx="3136900" cy="25781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819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C0CE24-6C44-CF6D-A4B3-A04D818BF895}"/>
              </a:ext>
            </a:extLst>
          </p:cNvPr>
          <p:cNvSpPr/>
          <p:nvPr userDrawn="1"/>
        </p:nvSpPr>
        <p:spPr>
          <a:xfrm>
            <a:off x="0" y="13464"/>
            <a:ext cx="12192000" cy="4419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405D3-A861-759C-0CBD-A9A7C72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1015999"/>
            <a:ext cx="10121900" cy="2387600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EE3DC2-3E05-3D50-F2DF-62F94AA52AA7}"/>
              </a:ext>
            </a:extLst>
          </p:cNvPr>
          <p:cNvSpPr/>
          <p:nvPr userDrawn="1"/>
        </p:nvSpPr>
        <p:spPr>
          <a:xfrm>
            <a:off x="7378700" y="2663230"/>
            <a:ext cx="5289550" cy="5289550"/>
          </a:xfrm>
          <a:prstGeom prst="ellipse">
            <a:avLst/>
          </a:prstGeom>
          <a:solidFill>
            <a:srgbClr val="312C76"/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B7834-0AFC-35E5-D10B-119B73B32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2600" y="3848101"/>
            <a:ext cx="3136900" cy="25781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52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100336-4EDE-9DB1-B162-0C28FE297AB6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426D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2414F-BFC7-C484-BA2B-984B8687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Avenir Next LT Pro Demi" panose="020B0704020202020204" pitchFamily="34" charset="0"/>
                <a:ea typeface="Verdana" panose="020B0604030504040204" pitchFamily="34" charset="0"/>
                <a:cs typeface="Avenir Next LT Pro Demi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D2574-015B-788F-A0B8-F81D718D4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1pPr>
            <a:lvl2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2pPr>
            <a:lvl3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3pPr>
            <a:lvl4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4pPr>
            <a:lvl5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B753E-DD7D-F963-D89D-2F34166CB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1pPr>
            <a:lvl2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2pPr>
            <a:lvl3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3pPr>
            <a:lvl4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4pPr>
            <a:lvl5pPr>
              <a:defRPr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74E11-E154-E1DE-9C54-DA79FDAA9CD0}"/>
              </a:ext>
            </a:extLst>
          </p:cNvPr>
          <p:cNvSpPr txBox="1"/>
          <p:nvPr userDrawn="1"/>
        </p:nvSpPr>
        <p:spPr>
          <a:xfrm>
            <a:off x="6096000" y="6311900"/>
            <a:ext cx="588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2"/>
                </a:solidFill>
                <a:latin typeface="Avenir Book" panose="02000503020000020003" pitchFamily="2" charset="0"/>
              </a:rPr>
              <a:t>Dedicated to advancing sustainable laboratories globally.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87551-AC7B-5193-8AD9-9C5600FA5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7627" y="5781838"/>
            <a:ext cx="2679095" cy="9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1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4E99A6-1746-5E7E-DF6C-87573CA442BB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426D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13B7C-7043-1FB8-CF40-30A2BF75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Avenir Next LT Pro Demi" panose="020B0704020202020204" pitchFamily="34" charset="0"/>
                <a:ea typeface="Verdana" panose="020B0604030504040204" pitchFamily="34" charset="0"/>
                <a:cs typeface="Avenir Next LT Pro Demi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67382-6930-437B-3723-5BD4E34D7E4C}"/>
              </a:ext>
            </a:extLst>
          </p:cNvPr>
          <p:cNvSpPr txBox="1"/>
          <p:nvPr userDrawn="1"/>
        </p:nvSpPr>
        <p:spPr>
          <a:xfrm>
            <a:off x="6096000" y="6311900"/>
            <a:ext cx="588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2"/>
                </a:solidFill>
                <a:latin typeface="Avenir Book" panose="02000503020000020003" pitchFamily="2" charset="0"/>
              </a:rPr>
              <a:t>Dedicated to advancing sustainable laboratories globally.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452D2-7ADF-C9E9-E931-A05ED8C88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7627" y="5781838"/>
            <a:ext cx="2679095" cy="9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CAD5C62-97EC-52E2-46E7-E4AB58D99304}"/>
              </a:ext>
            </a:extLst>
          </p:cNvPr>
          <p:cNvSpPr/>
          <p:nvPr userDrawn="1"/>
        </p:nvSpPr>
        <p:spPr>
          <a:xfrm>
            <a:off x="-589285" y="-1071074"/>
            <a:ext cx="5469758" cy="5469758"/>
          </a:xfrm>
          <a:prstGeom prst="ellipse">
            <a:avLst/>
          </a:prstGeom>
          <a:solidFill>
            <a:srgbClr val="D0E3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E138C-6A5B-F9FD-0D93-1C89F6B3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solidFill>
                  <a:schemeClr val="accent1"/>
                </a:solidFill>
                <a:latin typeface="Avenir Next LT Pro Demi" panose="020B0704020202020204" pitchFamily="34" charset="0"/>
                <a:ea typeface="Verdana" panose="020B0604030504040204" pitchFamily="34" charset="0"/>
                <a:cs typeface="Avenir Next LT Pro Demi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2E3BA-63DC-8064-7577-A32E488F0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EC7FC-31EC-4022-E111-202784F94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12C76"/>
                </a:solidFill>
                <a:latin typeface="Avenir Book" panose="02000503020000020003"/>
                <a:ea typeface="Verdana" panose="020B0604030504040204" pitchFamily="34" charset="0"/>
                <a:cs typeface="Avenir Book" panose="02000503020000020003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82F34-CCCD-1FAF-5A8E-15D2C4CB526A}"/>
              </a:ext>
            </a:extLst>
          </p:cNvPr>
          <p:cNvSpPr txBox="1"/>
          <p:nvPr userDrawn="1"/>
        </p:nvSpPr>
        <p:spPr>
          <a:xfrm>
            <a:off x="6096000" y="6311900"/>
            <a:ext cx="588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2"/>
                </a:solidFill>
                <a:latin typeface="Avenir Book" panose="02000503020000020003" pitchFamily="2" charset="0"/>
              </a:rPr>
              <a:t>Dedicated to advancing sustainable laboratories globally.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0FDD8-0413-C98B-0C99-22D8D5FB12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7627" y="5781838"/>
            <a:ext cx="2679095" cy="9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BE04-54A6-98EC-975D-C9A700D9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Next LT Pro Demi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75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8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Siemens Cognisphere on Deep Blue Petrol gradient">
            <a:extLst>
              <a:ext uri="{FF2B5EF4-FFF2-40B4-BE49-F238E27FC236}">
                <a16:creationId xmlns:a16="http://schemas.microsoft.com/office/drawing/2014/main" id="{70837433-2C09-4518-AF0D-697A97CAC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invGray"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0400" y="1414464"/>
            <a:ext cx="11376788" cy="2462213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80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black"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/>
              <a:t>Unrestricted | ©Siemens 2023 | Supplier Collaboration Day| September 2023</a:t>
            </a:r>
            <a:endParaRPr lang="en-US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03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1EC7F8-FBDC-C72E-072D-9922E968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54C15-67D5-DE26-5F58-FD8BA9D23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07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4" r:id="rId6"/>
    <p:sldLayoutId id="2147483657" r:id="rId7"/>
    <p:sldLayoutId id="2147483659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venir Next LT Pro Demi" panose="020B0704020202020204" pitchFamily="34" charset="0"/>
          <a:ea typeface="Verdana" panose="020B0604030504040204" pitchFamily="34" charset="0"/>
          <a:cs typeface="Avenir Next LT Pro Demi" panose="020B07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312C76"/>
          </a:solidFill>
          <a:latin typeface="Avenir Book"/>
          <a:ea typeface="Verdana" panose="020B0604030504040204" pitchFamily="34" charset="0"/>
          <a:cs typeface="Avenir Book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12C76"/>
          </a:solidFill>
          <a:latin typeface="Avenir Book"/>
          <a:ea typeface="Verdana" panose="020B0604030504040204" pitchFamily="34" charset="0"/>
          <a:cs typeface="Avenir Book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12C76"/>
          </a:solidFill>
          <a:latin typeface="Avenir Book"/>
          <a:ea typeface="Verdana" panose="020B0604030504040204" pitchFamily="34" charset="0"/>
          <a:cs typeface="Avenir Book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12C76"/>
          </a:solidFill>
          <a:latin typeface="Avenir Book"/>
          <a:ea typeface="Verdana" panose="020B0604030504040204" pitchFamily="34" charset="0"/>
          <a:cs typeface="Avenir Book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12C76"/>
          </a:solidFill>
          <a:latin typeface="Avenir Book"/>
          <a:ea typeface="Verdana" panose="020B0604030504040204" pitchFamily="34" charset="0"/>
          <a:cs typeface="Avenir 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F15D07E-F0EF-47D8-AECC-1BDEDAC39B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8044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416" imgH="416" progId="TCLayout.ActiveDocument.1">
                  <p:embed/>
                </p:oleObj>
              </mc:Choice>
              <mc:Fallback>
                <p:oleObj name="think-cell Slide" r:id="rId22" imgW="416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F15D07E-F0EF-47D8-AECC-1BDEDAC39B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Unrestricted | ©Siemens 2023 | Supplier Collaboration Day| September 2023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0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of a water droplet&#10;&#10;Description automatically generated">
            <a:extLst>
              <a:ext uri="{FF2B5EF4-FFF2-40B4-BE49-F238E27FC236}">
                <a16:creationId xmlns:a16="http://schemas.microsoft.com/office/drawing/2014/main" id="{095C15F4-1D8E-3181-BA5F-DF2A4C5E2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24" y="1700333"/>
            <a:ext cx="10637952" cy="34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5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9D8B-7EA2-0374-3874-C47D66A7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I2SL Labs2Zero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9DF34-D074-0B45-633C-9C5BB2F8F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8" y="1858831"/>
            <a:ext cx="10924904" cy="450278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/>
              <a:t>Launched in 2022 to develop tools and resources to help labs reduce energy and emissions</a:t>
            </a:r>
          </a:p>
          <a:p>
            <a:pPr marL="457200" indent="-457200"/>
            <a:r>
              <a:rPr lang="en-US" sz="3200" dirty="0"/>
              <a:t>Tools and Technical Advisory Councils (TACs) of volunteers</a:t>
            </a:r>
          </a:p>
          <a:p>
            <a:pPr lvl="1" indent="-280988"/>
            <a:r>
              <a:rPr lang="en-US" sz="2800" dirty="0"/>
              <a:t>I2SL Lab Benchmarking Tool Enhancement </a:t>
            </a:r>
          </a:p>
          <a:p>
            <a:pPr lvl="1" indent="-280988"/>
            <a:r>
              <a:rPr lang="en-US" sz="2800" dirty="0"/>
              <a:t>Energy Score</a:t>
            </a:r>
          </a:p>
          <a:p>
            <a:pPr lvl="1" indent="-280988"/>
            <a:r>
              <a:rPr lang="en-US" sz="2800" dirty="0"/>
              <a:t>Operational Emissions Score</a:t>
            </a:r>
          </a:p>
          <a:p>
            <a:pPr lvl="1" indent="-280988"/>
            <a:r>
              <a:rPr lang="en-US" sz="2800" dirty="0"/>
              <a:t>Embodied Emissions Benchmarking</a:t>
            </a:r>
          </a:p>
          <a:p>
            <a:pPr indent="-280988"/>
            <a:r>
              <a:rPr lang="en-US" sz="3200" dirty="0"/>
              <a:t>NEW! Actionable Insights and Measures (AIM) Report</a:t>
            </a:r>
          </a:p>
          <a:p>
            <a:pPr lvl="1" indent="-280988"/>
            <a:r>
              <a:rPr lang="en-US" sz="2800" dirty="0"/>
              <a:t>Automated energy audit for lab buildings, subscription software tool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A logo with text and arrows&#10;&#10;Description automatically generated with medium confidence">
            <a:extLst>
              <a:ext uri="{FF2B5EF4-FFF2-40B4-BE49-F238E27FC236}">
                <a16:creationId xmlns:a16="http://schemas.microsoft.com/office/drawing/2014/main" id="{B854D481-73F7-6DDA-6A11-9B598EEE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2" y="3324219"/>
            <a:ext cx="3378925" cy="14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9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9A61-BA07-B578-EDF1-602BDA17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I2SL Laboratory Benchmarking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714F4-1D7E-08C9-663B-59D98F6E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320"/>
            <a:ext cx="8519720" cy="4358332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Rich database of lab building attributes, energy use</a:t>
            </a:r>
          </a:p>
          <a:p>
            <a:pPr marL="457200" indent="-457200"/>
            <a:r>
              <a:rPr lang="en-US" dirty="0"/>
              <a:t>Foundation of all the Labs2Zero tools</a:t>
            </a:r>
          </a:p>
          <a:p>
            <a:pPr marL="457200" indent="-457200"/>
            <a:r>
              <a:rPr lang="en-US" dirty="0"/>
              <a:t>Benchmarking lab buildings’ energy intensity against similar facilities’ performance in the same climate zone</a:t>
            </a:r>
          </a:p>
          <a:p>
            <a:pPr marL="457200" indent="-457200"/>
            <a:r>
              <a:rPr lang="en-US" dirty="0"/>
              <a:t>Filters allow for more specific comparisons</a:t>
            </a:r>
          </a:p>
          <a:p>
            <a:pPr marL="457200" indent="-457200"/>
            <a:r>
              <a:rPr lang="en-US" dirty="0"/>
              <a:t>Features international units/climate zones</a:t>
            </a:r>
          </a:p>
          <a:p>
            <a:pPr marL="457200" indent="-457200"/>
            <a:r>
              <a:rPr lang="en-US" dirty="0"/>
              <a:t>All facilities with data can access a free scorecard with 1-100 Energy Score/Operational Emissions Score </a:t>
            </a:r>
          </a:p>
        </p:txBody>
      </p:sp>
      <p:pic>
        <p:nvPicPr>
          <p:cNvPr id="4" name="Content Placeholder 7" descr="A logo with text and blue and green bars&#10;&#10;Description automatically generated">
            <a:extLst>
              <a:ext uri="{FF2B5EF4-FFF2-40B4-BE49-F238E27FC236}">
                <a16:creationId xmlns:a16="http://schemas.microsoft.com/office/drawing/2014/main" id="{C8A466D4-4E89-FA61-C42B-54A0C645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361" y="2047426"/>
            <a:ext cx="2320966" cy="1632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B4CEB-FC3A-0538-3605-41FACDCB1A31}"/>
              </a:ext>
            </a:extLst>
          </p:cNvPr>
          <p:cNvSpPr txBox="1"/>
          <p:nvPr/>
        </p:nvSpPr>
        <p:spPr>
          <a:xfrm>
            <a:off x="9410172" y="3944837"/>
            <a:ext cx="2320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venir Book" panose="02000503020000020003"/>
              </a:rPr>
              <a:t>We now have 1,300+ buildings in the LBT!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28E3A-F8AF-F2EF-717A-7E43AD9527A2}"/>
              </a:ext>
            </a:extLst>
          </p:cNvPr>
          <p:cNvSpPr txBox="1"/>
          <p:nvPr/>
        </p:nvSpPr>
        <p:spPr>
          <a:xfrm>
            <a:off x="3435531" y="5929996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/>
                <a:ea typeface="+mn-ea"/>
                <a:cs typeface="+mn-cs"/>
              </a:rPr>
              <a:t>https://lbt.i2sl.org</a:t>
            </a:r>
          </a:p>
        </p:txBody>
      </p:sp>
    </p:spTree>
    <p:extLst>
      <p:ext uri="{BB962C8B-B14F-4D97-AF65-F5344CB8AC3E}">
        <p14:creationId xmlns:p14="http://schemas.microsoft.com/office/powerpoint/2010/main" val="77616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AC960-9C5F-AA6A-76D3-EE5CB132C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00AE-8586-0211-50E2-BACE6C34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0806" cy="1325563"/>
          </a:xfrm>
        </p:spPr>
        <p:txBody>
          <a:bodyPr/>
          <a:lstStyle/>
          <a:p>
            <a:r>
              <a:rPr lang="en-US" dirty="0"/>
              <a:t>AIM Report: https:/lbt.i2sl.org/aim-report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027041-FF71-3715-4787-CF37114B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98" t="12436" b="15255"/>
          <a:stretch>
            <a:fillRect/>
          </a:stretch>
        </p:blipFill>
        <p:spPr>
          <a:xfrm>
            <a:off x="172243" y="1695408"/>
            <a:ext cx="11741083" cy="51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9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8F55ED-3D21-92EE-E937-4E17BD361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" t="11734" r="1900" b="9609"/>
          <a:stretch/>
        </p:blipFill>
        <p:spPr>
          <a:xfrm>
            <a:off x="6002679" y="2373086"/>
            <a:ext cx="6189321" cy="2820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5287F-CB53-D2C7-0D31-EAC0145F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973"/>
            <a:ext cx="1078077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Circular Economy for Labs Community of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D4B7B-98CA-17C3-2B2A-7B31AAC53D0F}"/>
              </a:ext>
            </a:extLst>
          </p:cNvPr>
          <p:cNvSpPr txBox="1"/>
          <p:nvPr/>
        </p:nvSpPr>
        <p:spPr>
          <a:xfrm>
            <a:off x="6205391" y="5364114"/>
            <a:ext cx="578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venir Book" panose="02000503020000020003"/>
              </a:rPr>
              <a:t>www.circulareconomy.i2sl.org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4508-44DA-6BA5-0419-736A1DA8E3BD}"/>
              </a:ext>
            </a:extLst>
          </p:cNvPr>
          <p:cNvSpPr txBox="1">
            <a:spLocks/>
          </p:cNvSpPr>
          <p:nvPr/>
        </p:nvSpPr>
        <p:spPr>
          <a:xfrm>
            <a:off x="312106" y="1871472"/>
            <a:ext cx="5461678" cy="44640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/>
              <a:t>Focused on lab waste reduction and diversion, sustainable purchasing, etc.</a:t>
            </a:r>
          </a:p>
          <a:p>
            <a:pPr marL="457200" indent="-457200"/>
            <a:r>
              <a:rPr lang="en-US" sz="3200" dirty="0"/>
              <a:t>Free to both I2SL members and non-members to join</a:t>
            </a:r>
          </a:p>
          <a:p>
            <a:pPr marL="457200" indent="-457200"/>
            <a:r>
              <a:rPr lang="en-US" sz="3200" dirty="0"/>
              <a:t>Interactive site with a library, Q&amp;A forum, videos, and forums/webinars</a:t>
            </a:r>
          </a:p>
        </p:txBody>
      </p:sp>
    </p:spTree>
    <p:extLst>
      <p:ext uri="{BB962C8B-B14F-4D97-AF65-F5344CB8AC3E}">
        <p14:creationId xmlns:p14="http://schemas.microsoft.com/office/powerpoint/2010/main" val="386981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9A61-BA07-B578-EDF1-602BDA17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Lab Challenges and Campaigns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714F4-1D7E-08C9-663B-59D98F6E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737"/>
            <a:ext cx="11114314" cy="4271246"/>
          </a:xfrm>
        </p:spPr>
        <p:txBody>
          <a:bodyPr>
            <a:normAutofit/>
          </a:bodyPr>
          <a:lstStyle/>
          <a:p>
            <a:r>
              <a:rPr lang="en-US" sz="3200" dirty="0"/>
              <a:t>LabSavers campaign promotes lab cleanup and space evaluation</a:t>
            </a:r>
          </a:p>
          <a:p>
            <a:r>
              <a:rPr lang="en-US" sz="3200" dirty="0"/>
              <a:t>International Freezer Challenge cosponsored with My Green Lab</a:t>
            </a:r>
          </a:p>
          <a:p>
            <a:pPr marL="862013" lvl="1" indent="-404813"/>
            <a:r>
              <a:rPr lang="en-US" sz="2800" dirty="0"/>
              <a:t>Optimizing cold storage management in labs around the word</a:t>
            </a:r>
          </a:p>
          <a:p>
            <a:pPr marL="862013" lvl="1" indent="-404813"/>
            <a:r>
              <a:rPr lang="en-US" sz="2800" dirty="0"/>
              <a:t>Increase ULT freezer temperatures, cleanouts, maintenance</a:t>
            </a:r>
          </a:p>
          <a:p>
            <a:pPr marL="862013" lvl="1" indent="-404813"/>
            <a:r>
              <a:rPr lang="en-US" sz="2800" dirty="0"/>
              <a:t>Winners honored at I2SL Annual Conference</a:t>
            </a:r>
          </a:p>
          <a:p>
            <a:pPr marL="457200" indent="-457200">
              <a:tabLst>
                <a:tab pos="234950" algn="l"/>
              </a:tabLst>
            </a:pPr>
            <a:r>
              <a:rPr lang="en-US" sz="3200" dirty="0"/>
              <a:t>Developing International Fume Hood Challenge</a:t>
            </a:r>
          </a:p>
          <a:p>
            <a:pPr marL="914400" lvl="1" indent="-457200">
              <a:tabLst>
                <a:tab pos="234950" algn="l"/>
              </a:tabLst>
            </a:pPr>
            <a:r>
              <a:rPr lang="en-US" sz="2800" dirty="0"/>
              <a:t>Supported by Technical Advisory Groups, sponsors</a:t>
            </a:r>
          </a:p>
          <a:p>
            <a:pPr marL="914400" lvl="1" indent="-457200">
              <a:tabLst>
                <a:tab pos="234950" algn="l"/>
              </a:tabLst>
            </a:pPr>
            <a:r>
              <a:rPr lang="en-US" sz="2800" dirty="0"/>
              <a:t>Volunteer/sponsor at i2sl.org/fume-hood-challenge</a:t>
            </a: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60B88138-ED36-5044-1F9C-780E47E90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819" y="3755575"/>
            <a:ext cx="2718635" cy="26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8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4891-CC43-87D2-F3D1-DC4982851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Chapter Resources at www.i2sl.org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880E0-88AF-D1B7-9DA0-ED807AD44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04813"/>
            <a:r>
              <a:rPr lang="en-US" dirty="0"/>
              <a:t>Guide to starting a new chapter</a:t>
            </a:r>
          </a:p>
          <a:p>
            <a:pPr marL="457200" indent="-404813"/>
            <a:r>
              <a:rPr lang="en-US" dirty="0"/>
              <a:t>Best practices guide for chapters</a:t>
            </a:r>
          </a:p>
          <a:p>
            <a:pPr marL="914400" lvl="1" indent="-404813"/>
            <a:r>
              <a:rPr lang="en-US" dirty="0"/>
              <a:t>Events/Eventbrite registration and promotion</a:t>
            </a:r>
          </a:p>
          <a:p>
            <a:pPr marL="914400" lvl="1" indent="-404813"/>
            <a:r>
              <a:rPr lang="en-US" dirty="0"/>
              <a:t>Sponsors/fundraising</a:t>
            </a:r>
          </a:p>
          <a:p>
            <a:pPr marL="914400" lvl="1" indent="-404813"/>
            <a:r>
              <a:rPr lang="en-US" dirty="0"/>
              <a:t>Bylaws</a:t>
            </a:r>
          </a:p>
          <a:p>
            <a:pPr marL="914400" lvl="1" indent="-404813"/>
            <a:r>
              <a:rPr lang="en-US" dirty="0"/>
              <a:t>Communications</a:t>
            </a:r>
          </a:p>
          <a:p>
            <a:pPr marL="457200" indent="-404813"/>
            <a:r>
              <a:rPr lang="en-US"/>
              <a:t>Sample timeline, </a:t>
            </a:r>
            <a:r>
              <a:rPr lang="en-US" dirty="0"/>
              <a:t>Energy Score event-in-a-box, AIM workshop</a:t>
            </a:r>
          </a:p>
          <a:p>
            <a:pPr marL="457200" indent="-404813"/>
            <a:r>
              <a:rPr lang="en-US" dirty="0"/>
              <a:t>Forms/templates for financial, insurance, and administrative needs</a:t>
            </a:r>
          </a:p>
          <a:p>
            <a:pPr marL="457200" indent="-404813"/>
            <a:r>
              <a:rPr lang="en-US" dirty="0"/>
              <a:t>Chapter event calendar and individual chapter web pages</a:t>
            </a:r>
          </a:p>
        </p:txBody>
      </p:sp>
    </p:spTree>
    <p:extLst>
      <p:ext uri="{BB962C8B-B14F-4D97-AF65-F5344CB8AC3E}">
        <p14:creationId xmlns:p14="http://schemas.microsoft.com/office/powerpoint/2010/main" val="284777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6E5F-2655-CFE4-8430-502C2733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6C7299-F7CE-268B-6796-B1E9ED7DF705}"/>
              </a:ext>
            </a:extLst>
          </p:cNvPr>
          <p:cNvSpPr txBox="1">
            <a:spLocks/>
          </p:cNvSpPr>
          <p:nvPr/>
        </p:nvSpPr>
        <p:spPr>
          <a:xfrm>
            <a:off x="5578432" y="4284048"/>
            <a:ext cx="5375565" cy="1635870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63AD6-4222-8C90-B474-3C93B447BCBC}"/>
              </a:ext>
            </a:extLst>
          </p:cNvPr>
          <p:cNvSpPr txBox="1"/>
          <p:nvPr/>
        </p:nvSpPr>
        <p:spPr>
          <a:xfrm>
            <a:off x="733696" y="2083300"/>
            <a:ext cx="3026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Gordon Sharp</a:t>
            </a:r>
          </a:p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I2SL President</a:t>
            </a:r>
          </a:p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president@i2sl.org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029DA-EC5E-9085-1864-D78BA753E9A4}"/>
              </a:ext>
            </a:extLst>
          </p:cNvPr>
          <p:cNvSpPr txBox="1"/>
          <p:nvPr/>
        </p:nvSpPr>
        <p:spPr>
          <a:xfrm>
            <a:off x="3973284" y="2087548"/>
            <a:ext cx="4245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Kathleen Brady</a:t>
            </a:r>
          </a:p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I2SL Executive Director</a:t>
            </a:r>
          </a:p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kathleen.brady@erg.com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42C51-E580-94CC-B6DE-609EC18AE174}"/>
              </a:ext>
            </a:extLst>
          </p:cNvPr>
          <p:cNvSpPr txBox="1"/>
          <p:nvPr/>
        </p:nvSpPr>
        <p:spPr>
          <a:xfrm>
            <a:off x="4109358" y="3914996"/>
            <a:ext cx="3973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12C76"/>
                </a:solidFill>
                <a:latin typeface="Avenir Book" panose="02000503020000020003"/>
              </a:rPr>
              <a:t>General Questions</a:t>
            </a:r>
          </a:p>
          <a:p>
            <a:pPr algn="ctr"/>
            <a:r>
              <a:rPr lang="en-US" sz="2800" b="1" dirty="0">
                <a:solidFill>
                  <a:srgbClr val="312C76"/>
                </a:solidFill>
                <a:latin typeface="Avenir Book" panose="02000503020000020003"/>
              </a:rPr>
              <a:t>info@i2sl.org</a:t>
            </a:r>
          </a:p>
          <a:p>
            <a:pPr algn="ctr"/>
            <a:r>
              <a:rPr lang="en-US" sz="2800" b="1" dirty="0">
                <a:solidFill>
                  <a:srgbClr val="312C76"/>
                </a:solidFill>
                <a:latin typeface="Avenir Book" panose="02000503020000020003"/>
              </a:rPr>
              <a:t>www.i2sl.org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42164-69DB-B68F-0CFF-785D908000B8}"/>
              </a:ext>
            </a:extLst>
          </p:cNvPr>
          <p:cNvSpPr txBox="1"/>
          <p:nvPr/>
        </p:nvSpPr>
        <p:spPr>
          <a:xfrm>
            <a:off x="8018019" y="2102746"/>
            <a:ext cx="3784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Erin Pittorino </a:t>
            </a:r>
          </a:p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Conference Director</a:t>
            </a:r>
          </a:p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erin.pittorino@erg.com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80B1F-6B19-CB75-E8B2-E174545D73E4}"/>
              </a:ext>
            </a:extLst>
          </p:cNvPr>
          <p:cNvSpPr txBox="1"/>
          <p:nvPr/>
        </p:nvSpPr>
        <p:spPr>
          <a:xfrm>
            <a:off x="6742317" y="3899799"/>
            <a:ext cx="6012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Jonathan Haarstick</a:t>
            </a:r>
          </a:p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Program/Database Manager</a:t>
            </a:r>
          </a:p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jonathan.haarstick@erg.com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57A93-21ED-0D80-333A-58B57AF94EFC}"/>
              </a:ext>
            </a:extLst>
          </p:cNvPr>
          <p:cNvSpPr txBox="1"/>
          <p:nvPr/>
        </p:nvSpPr>
        <p:spPr>
          <a:xfrm>
            <a:off x="-562496" y="3899798"/>
            <a:ext cx="6012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Stephanie Walton</a:t>
            </a:r>
          </a:p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Communications Director</a:t>
            </a:r>
          </a:p>
          <a:p>
            <a:pPr algn="ctr"/>
            <a:r>
              <a:rPr lang="en-US" sz="2800" dirty="0">
                <a:solidFill>
                  <a:srgbClr val="312C76"/>
                </a:solidFill>
                <a:latin typeface="Avenir Book" panose="02000503020000020003"/>
              </a:rPr>
              <a:t>stephanie.walton@erg.com</a:t>
            </a:r>
          </a:p>
        </p:txBody>
      </p:sp>
    </p:spTree>
    <p:extLst>
      <p:ext uri="{BB962C8B-B14F-4D97-AF65-F5344CB8AC3E}">
        <p14:creationId xmlns:p14="http://schemas.microsoft.com/office/powerpoint/2010/main" val="139376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53BE-B698-B3ED-497A-8AAEF1EE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I2SL Vision and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B820-AF27-F271-4A2D-289DE012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697"/>
            <a:ext cx="10515600" cy="4351338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en-US" sz="3600" b="1" cap="small" dirty="0"/>
              <a:t>Vision</a:t>
            </a:r>
          </a:p>
          <a:p>
            <a:pPr marL="914400" lvl="1" indent="-457200"/>
            <a:r>
              <a:rPr lang="en-US" sz="3200" dirty="0"/>
              <a:t>I2SL will be the global leader and primary resource connecting stakeholders and providing information and education to ensure safe, sustainable, and decarbonized laboratory design, operation, and use.</a:t>
            </a:r>
          </a:p>
          <a:p>
            <a:pPr marL="0" indent="0">
              <a:buNone/>
            </a:pPr>
            <a:r>
              <a:rPr lang="en-US" sz="3600" b="1" cap="small" dirty="0"/>
              <a:t>Mission</a:t>
            </a:r>
          </a:p>
          <a:p>
            <a:pPr marL="862013" lvl="1" indent="-404813"/>
            <a:r>
              <a:rPr lang="en-US" sz="3200" dirty="0"/>
              <a:t>To engage diverse types of stakeholders in advancing the safety, sustainability, and decarbonization of laboratories and other high-tech facilities globally.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689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53BE-B698-B3ED-497A-8AAEF1EE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I2SL History and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B820-AF27-F271-4A2D-289DE012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697"/>
            <a:ext cx="10879184" cy="4351338"/>
          </a:xfrm>
        </p:spPr>
        <p:txBody>
          <a:bodyPr numCol="1">
            <a:normAutofit lnSpcReduction="10000"/>
          </a:bodyPr>
          <a:lstStyle/>
          <a:p>
            <a:pPr marL="457200" indent="-457200"/>
            <a:r>
              <a:rPr lang="en-US" sz="3200" dirty="0"/>
              <a:t>Initially Laboratories for the 21</a:t>
            </a:r>
            <a:r>
              <a:rPr lang="en-US" sz="3200" baseline="30000" dirty="0"/>
              <a:t>st</a:t>
            </a:r>
            <a:r>
              <a:rPr lang="en-US" sz="3200" dirty="0"/>
              <a:t> Century (Labs21); in 2005, EPA and DOE’s Federal Energy Management Program (FEMP) signed an MOU with Phil Wirdzek to transition Labs21 to I2SL</a:t>
            </a:r>
          </a:p>
          <a:p>
            <a:pPr marL="457200" indent="-457200"/>
            <a:r>
              <a:rPr lang="en-US" sz="3200" dirty="0"/>
              <a:t>Formed as a 501(c)(3) nonprofit organization in 2006</a:t>
            </a:r>
          </a:p>
          <a:p>
            <a:pPr marL="457200" indent="-457200"/>
            <a:r>
              <a:rPr lang="en-US" sz="3200" dirty="0"/>
              <a:t>Led by a Board of Directors of 14 volunteers</a:t>
            </a:r>
          </a:p>
          <a:p>
            <a:pPr marL="457200" indent="-457200"/>
            <a:r>
              <a:rPr lang="en-US" sz="3200" dirty="0"/>
              <a:t>Managed and staffed by environmental consulting firm ERG</a:t>
            </a:r>
          </a:p>
          <a:p>
            <a:pPr marL="457200" indent="-457200"/>
            <a:r>
              <a:rPr lang="en-US" sz="3200" dirty="0"/>
              <a:t>Operating 15 U.S. chapters and three international affiliates</a:t>
            </a:r>
          </a:p>
          <a:p>
            <a:pPr marL="457200" indent="-457200"/>
            <a:r>
              <a:rPr lang="en-US" sz="3200" dirty="0"/>
              <a:t>Affiliate groups: University Alliance, Sustainable Lab Forum for corporate owners, lab materials management working group</a:t>
            </a:r>
          </a:p>
          <a:p>
            <a:pPr marL="457200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730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53BE-B698-B3ED-497A-8AAEF1EE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I2SL Members and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B820-AF27-F271-4A2D-289DE012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458"/>
            <a:ext cx="11223171" cy="4351338"/>
          </a:xfrm>
        </p:spPr>
        <p:txBody>
          <a:bodyPr numCol="1">
            <a:normAutofit fontScale="92500" lnSpcReduction="10000"/>
          </a:bodyPr>
          <a:lstStyle/>
          <a:p>
            <a:pPr marL="457200" indent="-457200"/>
            <a:r>
              <a:rPr lang="en-US" sz="3200" dirty="0"/>
              <a:t>I2SL Membership: 600+ individuals, institutions, and lab owners</a:t>
            </a:r>
          </a:p>
          <a:p>
            <a:pPr marL="914400" lvl="2" indent="-457200"/>
            <a:r>
              <a:rPr lang="en-US" sz="2400" dirty="0"/>
              <a:t>Architects, engineers, builders, consultants, green labs professionals</a:t>
            </a:r>
          </a:p>
          <a:p>
            <a:pPr marL="914400" lvl="2" indent="-457200"/>
            <a:r>
              <a:rPr lang="en-US" sz="2400" dirty="0"/>
              <a:t>Agencies, nonprofits, academic institutions, and corporate lab owner companies</a:t>
            </a:r>
          </a:p>
          <a:p>
            <a:pPr marL="457200" indent="-457200"/>
            <a:r>
              <a:rPr lang="en-US" sz="3200" dirty="0"/>
              <a:t>I2SL Chapters: city, state, or regional groups of professionals	</a:t>
            </a:r>
          </a:p>
          <a:p>
            <a:pPr lvl="1">
              <a:tabLst>
                <a:tab pos="3709988" algn="l"/>
              </a:tabLst>
            </a:pPr>
            <a:r>
              <a:rPr lang="en-US" sz="2800" dirty="0"/>
              <a:t>Arizona</a:t>
            </a:r>
          </a:p>
          <a:p>
            <a:pPr lvl="1">
              <a:tabLst>
                <a:tab pos="3709988" algn="l"/>
              </a:tabLst>
            </a:pPr>
            <a:r>
              <a:rPr lang="en-US" sz="2800" dirty="0"/>
              <a:t>Colorado</a:t>
            </a:r>
          </a:p>
          <a:p>
            <a:pPr lvl="1">
              <a:tabLst>
                <a:tab pos="3709988" algn="l"/>
              </a:tabLst>
            </a:pPr>
            <a:r>
              <a:rPr lang="en-US" sz="2800" dirty="0"/>
              <a:t>Georgia</a:t>
            </a:r>
          </a:p>
          <a:p>
            <a:pPr lvl="1">
              <a:tabLst>
                <a:tab pos="3709988" algn="l"/>
              </a:tabLst>
            </a:pPr>
            <a:r>
              <a:rPr lang="en-US" sz="2800" dirty="0"/>
              <a:t>Great Lakes</a:t>
            </a:r>
          </a:p>
          <a:p>
            <a:pPr lvl="1">
              <a:tabLst>
                <a:tab pos="3709988" algn="l"/>
              </a:tabLst>
            </a:pPr>
            <a:r>
              <a:rPr lang="en-US" sz="2800" dirty="0"/>
              <a:t>Greater Los Angeles</a:t>
            </a:r>
          </a:p>
          <a:p>
            <a:pPr lvl="1">
              <a:tabLst>
                <a:tab pos="3709988" algn="l"/>
              </a:tabLst>
            </a:pPr>
            <a:r>
              <a:rPr lang="en-US" sz="2800" dirty="0"/>
              <a:t>Greater New York</a:t>
            </a:r>
          </a:p>
          <a:p>
            <a:pPr lvl="1">
              <a:tabLst>
                <a:tab pos="3709988" algn="l"/>
              </a:tabLst>
            </a:pPr>
            <a:r>
              <a:rPr lang="en-US" sz="2800" dirty="0"/>
              <a:t>Heart of America</a:t>
            </a:r>
          </a:p>
          <a:p>
            <a:pPr lvl="1">
              <a:tabLst>
                <a:tab pos="3709988" algn="l"/>
              </a:tabLst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E6DEB-3D80-5FBC-3F7F-9984825C5289}"/>
              </a:ext>
            </a:extLst>
          </p:cNvPr>
          <p:cNvSpPr txBox="1">
            <a:spLocks/>
          </p:cNvSpPr>
          <p:nvPr/>
        </p:nvSpPr>
        <p:spPr>
          <a:xfrm>
            <a:off x="4709160" y="3478514"/>
            <a:ext cx="559308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600" dirty="0"/>
              <a:t>National Capital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600" dirty="0"/>
              <a:t>New England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600" dirty="0"/>
              <a:t>North Carolina-Triangle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600" dirty="0"/>
              <a:t>Northern California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600" dirty="0"/>
              <a:t>Pacific Northwest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600" dirty="0"/>
              <a:t>San Diego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600" dirty="0"/>
              <a:t>St. Louis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600" dirty="0"/>
              <a:t>Texas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E90D4C4-F8EB-6329-367C-3A18A94579B4}"/>
              </a:ext>
            </a:extLst>
          </p:cNvPr>
          <p:cNvSpPr txBox="1">
            <a:spLocks/>
          </p:cNvSpPr>
          <p:nvPr/>
        </p:nvSpPr>
        <p:spPr>
          <a:xfrm>
            <a:off x="8623661" y="3915065"/>
            <a:ext cx="336804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12C76"/>
                </a:solidFill>
                <a:latin typeface="Avenir Book"/>
                <a:ea typeface="Verdana" panose="020B0604030504040204" pitchFamily="34" charset="0"/>
                <a:cs typeface="Avenir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500"/>
              </a:spcBef>
              <a:buNone/>
            </a:pPr>
            <a:r>
              <a:rPr lang="en-US" sz="2600" dirty="0"/>
              <a:t>International Chapters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600" dirty="0"/>
              <a:t>Australia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600" dirty="0"/>
              <a:t>United Kingdom</a:t>
            </a:r>
          </a:p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en-US" sz="2600" dirty="0"/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141092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53BE-B698-B3ED-497A-8AAEF1EE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I2SL Membership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B820-AF27-F271-4A2D-289DE012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0" y="1795726"/>
            <a:ext cx="11353800" cy="4351338"/>
          </a:xfrm>
        </p:spPr>
        <p:txBody>
          <a:bodyPr numCol="1">
            <a:normAutofit/>
          </a:bodyPr>
          <a:lstStyle/>
          <a:p>
            <a:pPr marL="457200" indent="-457200"/>
            <a:r>
              <a:rPr lang="en-US" sz="3200" dirty="0">
                <a:cs typeface="Arial" panose="020B0604020202020204" pitchFamily="34" charset="0"/>
              </a:rPr>
              <a:t>Annual Conference, workshop, and Education Month discounts</a:t>
            </a:r>
          </a:p>
          <a:p>
            <a:pPr marL="457200" indent="-457200"/>
            <a:r>
              <a:rPr lang="en-US" sz="3200" dirty="0">
                <a:cs typeface="Arial" panose="020B0604020202020204" pitchFamily="34" charset="0"/>
              </a:rPr>
              <a:t>Subscription discount on Actionable Insights and Measures Report</a:t>
            </a:r>
          </a:p>
          <a:p>
            <a:pPr marL="457200" indent="-457200"/>
            <a:r>
              <a:rPr lang="en-US" sz="3200" dirty="0">
                <a:cs typeface="Arial" panose="020B0604020202020204" pitchFamily="34" charset="0"/>
              </a:rPr>
              <a:t>Free access to all I2SL live webinars, webinar recording archive, and Annual Conference presentation slides</a:t>
            </a:r>
          </a:p>
          <a:p>
            <a:pPr marL="457200" indent="-457200"/>
            <a:r>
              <a:rPr lang="en-US" sz="3200" dirty="0">
                <a:cs typeface="Arial" panose="020B0604020202020204" pitchFamily="34" charset="0"/>
              </a:rPr>
              <a:t>Free or discounted registration to many chapter events</a:t>
            </a:r>
          </a:p>
          <a:p>
            <a:pPr marL="457200" indent="-457200"/>
            <a:r>
              <a:rPr lang="en-US" sz="3200" dirty="0">
                <a:cs typeface="Arial" panose="020B0604020202020204" pitchFamily="34" charset="0"/>
              </a:rPr>
              <a:t>Qualification to participate in Technical Advisory Councils/Groups</a:t>
            </a:r>
          </a:p>
          <a:p>
            <a:pPr marL="457200" indent="-457200"/>
            <a:r>
              <a:rPr lang="en-US" sz="3200" dirty="0">
                <a:cs typeface="Arial" panose="020B0604020202020204" pitchFamily="34" charset="0"/>
              </a:rPr>
              <a:t>Institutional or corporate membership that gives benefits to all employees (and students) for one price</a:t>
            </a:r>
          </a:p>
          <a:p>
            <a:pPr marL="457200" indent="-457200"/>
            <a:endParaRPr lang="en-US" sz="3200" dirty="0">
              <a:cs typeface="Arial" panose="020B0604020202020204" pitchFamily="34" charset="0"/>
            </a:endParaRPr>
          </a:p>
          <a:p>
            <a:pPr marL="342900" indent="-342900"/>
            <a:endParaRPr lang="en-US" sz="3200" dirty="0">
              <a:cs typeface="Arial" panose="020B0604020202020204" pitchFamily="34" charset="0"/>
            </a:endParaRPr>
          </a:p>
          <a:p>
            <a:endParaRPr lang="en-US" sz="3200" dirty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928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53BE-B698-B3ED-497A-8AAEF1EE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I2SL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B820-AF27-F271-4A2D-289DE012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59012"/>
            <a:ext cx="10918371" cy="4146886"/>
          </a:xfrm>
        </p:spPr>
        <p:txBody>
          <a:bodyPr numCol="1">
            <a:normAutofit fontScale="92500" lnSpcReduction="10000"/>
          </a:bodyPr>
          <a:lstStyle/>
          <a:p>
            <a:pPr marL="457200" indent="-457200"/>
            <a:r>
              <a:rPr lang="en-US" sz="3200" dirty="0"/>
              <a:t>Annual Conference &amp; Technology Fair and virtual Education Week</a:t>
            </a:r>
          </a:p>
          <a:p>
            <a:pPr marL="457200" indent="-457200"/>
            <a:r>
              <a:rPr lang="en-US" sz="3200" dirty="0"/>
              <a:t>Laboratory Benchmarking Tool</a:t>
            </a:r>
          </a:p>
          <a:p>
            <a:pPr marL="457200" indent="-457200"/>
            <a:r>
              <a:rPr lang="en-US" sz="3200" dirty="0"/>
              <a:t>Labs2Zero program to help decarbonize the world’s laboratories</a:t>
            </a:r>
          </a:p>
          <a:p>
            <a:pPr marL="457200" indent="-457200"/>
            <a:r>
              <a:rPr lang="en-US" sz="3200" dirty="0"/>
              <a:t>Promote and support chapters and working groups</a:t>
            </a:r>
          </a:p>
          <a:p>
            <a:pPr marL="457200" indent="-457200"/>
            <a:r>
              <a:rPr lang="en-US" sz="3200" dirty="0"/>
              <a:t>Circular Economy for Labs Community of Practice</a:t>
            </a:r>
          </a:p>
          <a:p>
            <a:pPr marL="457200" indent="-457200"/>
            <a:r>
              <a:rPr lang="en-US" sz="3200" dirty="0"/>
              <a:t>High-Tech Talks and other, free webinars</a:t>
            </a:r>
          </a:p>
          <a:p>
            <a:pPr marL="457200" indent="-457200"/>
            <a:r>
              <a:rPr lang="en-US" sz="3200" dirty="0"/>
              <a:t>International Freezer Challenge co-sponsor</a:t>
            </a:r>
          </a:p>
          <a:p>
            <a:pPr marL="457200" indent="-457200"/>
            <a:r>
              <a:rPr lang="en-US" sz="3200" dirty="0"/>
              <a:t>Smart Labs Toolkit on website in partnership with FEMP</a:t>
            </a:r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214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53BE-B698-B3ED-497A-8AAEF1EE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I2SL Chapters [Customize for chapter]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B820-AF27-F271-4A2D-289DE012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664" y="1885740"/>
            <a:ext cx="10515600" cy="4351338"/>
          </a:xfrm>
        </p:spPr>
        <p:txBody>
          <a:bodyPr numCol="1">
            <a:normAutofit/>
          </a:bodyPr>
          <a:lstStyle/>
          <a:p>
            <a:pPr marL="457200" indent="-457200"/>
            <a:r>
              <a:rPr lang="en-US" sz="3200" dirty="0">
                <a:cs typeface="Arial" panose="020B0604020202020204" pitchFamily="34" charset="0"/>
              </a:rPr>
              <a:t>15 regional chapters across the United States and three international affiliates </a:t>
            </a:r>
          </a:p>
          <a:p>
            <a:pPr marL="457200" indent="-457200"/>
            <a:r>
              <a:rPr lang="en-US" sz="3200" dirty="0">
                <a:cs typeface="Arial" panose="020B0604020202020204" pitchFamily="34" charset="0"/>
              </a:rPr>
              <a:t>Run by industry professionals who volunteer their time</a:t>
            </a:r>
          </a:p>
          <a:p>
            <a:pPr marL="457200" indent="-457200"/>
            <a:r>
              <a:rPr lang="en-US" sz="3200" dirty="0">
                <a:cs typeface="Arial" panose="020B0604020202020204" pitchFamily="34" charset="0"/>
              </a:rPr>
              <a:t>Plan educational and networking events such as lab tours, golf tournaments, breweries, and presentations</a:t>
            </a:r>
          </a:p>
          <a:p>
            <a:pPr marL="457200" indent="-457200"/>
            <a:r>
              <a:rPr lang="en-US" sz="3200" dirty="0">
                <a:cs typeface="Arial" panose="020B0604020202020204" pitchFamily="34" charset="0"/>
              </a:rPr>
              <a:t>Many chapters offer free or discounted registration to their events to I2SL members</a:t>
            </a:r>
          </a:p>
          <a:p>
            <a:pPr marL="457200" indent="-457200"/>
            <a:r>
              <a:rPr lang="en-US" sz="3200" dirty="0">
                <a:cs typeface="Arial" panose="020B0604020202020204" pitchFamily="34" charset="0"/>
              </a:rPr>
              <a:t>Collect sponsorships for the chapter or specific events</a:t>
            </a:r>
          </a:p>
          <a:p>
            <a:endParaRPr lang="en-US" sz="3200" dirty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899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53BE-B698-B3ED-497A-8AAEF1EE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Conference &amp; Technology Fair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B820-AF27-F271-4A2D-289DE012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697"/>
            <a:ext cx="10515600" cy="4351338"/>
          </a:xfrm>
        </p:spPr>
        <p:txBody>
          <a:bodyPr numCol="1">
            <a:normAutofit/>
          </a:bodyPr>
          <a:lstStyle/>
          <a:p>
            <a:pPr marL="457200" indent="-457200"/>
            <a:r>
              <a:rPr lang="en-US" sz="3200" dirty="0"/>
              <a:t>Premier in-person conference focused on laboratory sustainability, efficiency, and decarbonization</a:t>
            </a:r>
          </a:p>
          <a:p>
            <a:pPr marL="457200" indent="-457200"/>
            <a:r>
              <a:rPr lang="en-US" sz="3200" dirty="0"/>
              <a:t>40+ technical sessions, pre-conference workshops, tours of cutting-edge labs, networking, and more</a:t>
            </a:r>
          </a:p>
          <a:p>
            <a:pPr marL="457200" indent="-457200"/>
            <a:r>
              <a:rPr lang="en-US" sz="3200" dirty="0"/>
              <a:t>Exhibit hall featuring sustainable services and technologies from some of the world’s top vendors</a:t>
            </a:r>
          </a:p>
          <a:p>
            <a:pPr marL="457200" indent="-457200"/>
            <a:r>
              <a:rPr lang="en-US" sz="3200" dirty="0"/>
              <a:t>Sponsors who receive recognition on website, mobile app, signage, and may qualify for complimentary registration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81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53BE-B698-B3ED-497A-8AAEF1EE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I2SL Education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9B820-AF27-F271-4A2D-289DE012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3697"/>
            <a:ext cx="10787743" cy="4351338"/>
          </a:xfrm>
        </p:spPr>
        <p:txBody>
          <a:bodyPr numCol="1">
            <a:normAutofit/>
          </a:bodyPr>
          <a:lstStyle/>
          <a:p>
            <a:pPr marL="457200" indent="-457200"/>
            <a:r>
              <a:rPr lang="en-US" sz="3200" dirty="0"/>
              <a:t>A virtual, international learning opportunity for those who cannot attend the Annual Conference in person or looking to hear more from about international speakers and topics</a:t>
            </a:r>
          </a:p>
          <a:p>
            <a:pPr marL="457200" indent="-457200"/>
            <a:r>
              <a:rPr lang="en-US" sz="3200" dirty="0"/>
              <a:t>Live presentations from industry experts and recordings of all sessions available to registrants</a:t>
            </a:r>
          </a:p>
          <a:p>
            <a:pPr marL="457200" indent="-457200"/>
            <a:r>
              <a:rPr lang="en-US" sz="3200" dirty="0"/>
              <a:t>System optimization, decarbonization, sustainable design, and green labs from the U.S., Canada, UK, Europe, Australia, China</a:t>
            </a:r>
          </a:p>
          <a:p>
            <a:pPr marL="457200" indent="-457200"/>
            <a:r>
              <a:rPr lang="en-US" sz="3200" dirty="0"/>
              <a:t>Webinars during the month of February, 100 percent remote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5146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  <p:tag name="SIEMENSSHAPE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D4B74"/>
      </a:dk2>
      <a:lt2>
        <a:srgbClr val="D0E3F6"/>
      </a:lt2>
      <a:accent1>
        <a:srgbClr val="4472C4"/>
      </a:accent1>
      <a:accent2>
        <a:srgbClr val="168E45"/>
      </a:accent2>
      <a:accent3>
        <a:srgbClr val="6656A3"/>
      </a:accent3>
      <a:accent4>
        <a:srgbClr val="57419A"/>
      </a:accent4>
      <a:accent5>
        <a:srgbClr val="282761"/>
      </a:accent5>
      <a:accent6>
        <a:srgbClr val="EBB2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Siemens Petrol | 0 153 153">
      <a:srgbClr val="009999"/>
    </a:custClr>
    <a:custClr name="No color">
      <a:srgbClr val="FFFFFF"/>
    </a:custClr>
    <a:custClr name="Dark Blue | 0 85 124">
      <a:srgbClr val="00557C"/>
    </a:custClr>
    <a:custClr name="Dark Green | 0 100 110">
      <a:srgbClr val="00646E"/>
    </a:custClr>
    <a:custClr name="Dark Sand | 170 170 150">
      <a:srgbClr val="AAAA96"/>
    </a:custClr>
    <a:custClr name="Deep Blue | 0 0 40">
      <a:srgbClr val="000028"/>
    </a:custClr>
    <a:custClr name="Deep Blue 40% (Gray) | 153 153 169">
      <a:srgbClr val="9999A9"/>
    </a:custClr>
    <a:custClr name="Dark Purple | 80 0 120">
      <a:srgbClr val="500078"/>
    </a:custClr>
    <a:custClr name="Dark Orange | 236 102 2">
      <a:srgbClr val="EC6602"/>
    </a:custClr>
    <a:custClr name="Red | 239 1 55">
      <a:srgbClr val="EF0137"/>
    </a:custClr>
    <a:custClr name="Deep Blue | 0 0 40">
      <a:srgbClr val="000028"/>
    </a:custClr>
    <a:custClr name="No color">
      <a:srgbClr val="FFFFFF"/>
    </a:custClr>
    <a:custClr name="Blue | 0 135 190">
      <a:srgbClr val="0087BE"/>
    </a:custClr>
    <a:custClr name="Green | 0 175 142">
      <a:srgbClr val="00AF8E"/>
    </a:custClr>
    <a:custClr name="Soft Sand | 197 197 184">
      <a:srgbClr val="C5C5B8"/>
    </a:custClr>
    <a:custClr name="Deep Blue 80% | 51 51 83">
      <a:srgbClr val="333353"/>
    </a:custClr>
    <a:custClr name="Deep Blue 20% (Soft Gray) | 204 204 212">
      <a:srgbClr val="CCCCD4"/>
    </a:custClr>
    <a:custClr name="Purple | 170 50 190">
      <a:srgbClr val="AA32BE"/>
    </a:custClr>
    <a:custClr name="Orange | 255 144 0">
      <a:srgbClr val="FF9000"/>
    </a:custClr>
    <a:custClr name="Soft Red | 254 131 137">
      <a:srgbClr val="FE8389"/>
    </a:custClr>
    <a:custClr name="Light Sand | 243 243 240">
      <a:srgbClr val="F3F3F0"/>
    </a:custClr>
    <a:custClr name="No color">
      <a:srgbClr val="FFFFFF"/>
    </a:custClr>
    <a:custClr name="Soft Blue | 0 190 220">
      <a:srgbClr val="00BEDC"/>
    </a:custClr>
    <a:custClr name="Soft Green | 0 215 160">
      <a:srgbClr val="00D7A0"/>
    </a:custClr>
    <a:custClr name="Bright Sand | 223 223 217">
      <a:srgbClr val="DFDFD9"/>
    </a:custClr>
    <a:custClr name="Deep Blue 60% (Dark Gray) | 102 102 126">
      <a:srgbClr val="66667E"/>
    </a:custClr>
    <a:custClr name="Deep Blue 10% (Light Gray) | 229 229 233">
      <a:srgbClr val="E5E5E9"/>
    </a:custClr>
    <a:custClr name="Yellow | 255 215 50">
      <a:srgbClr val="FFD732"/>
    </a:custClr>
    <a:custClr name="Bold Green">
      <a:srgbClr val="00FFB9"/>
    </a:custClr>
    <a:custClr name="Bold Blue">
      <a:srgbClr val="00E6DC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B9775355-D04B-4001-8BC2-B8EE62E0A1F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986</Words>
  <Application>Microsoft Office PowerPoint</Application>
  <PresentationFormat>Widescreen</PresentationFormat>
  <Paragraphs>138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Avenir Book</vt:lpstr>
      <vt:lpstr>Avenir Next LT Pro Demi</vt:lpstr>
      <vt:lpstr>Calibri</vt:lpstr>
      <vt:lpstr>Verdana</vt:lpstr>
      <vt:lpstr>Wingdings</vt:lpstr>
      <vt:lpstr>Office Theme</vt:lpstr>
      <vt:lpstr>Siemens 2020</vt:lpstr>
      <vt:lpstr>think-cell Slide</vt:lpstr>
      <vt:lpstr>PowerPoint Presentation</vt:lpstr>
      <vt:lpstr>I2SL Vision and Mission</vt:lpstr>
      <vt:lpstr>I2SL History and Structure</vt:lpstr>
      <vt:lpstr>I2SL Members and Chapters</vt:lpstr>
      <vt:lpstr>I2SL Membership Benefits</vt:lpstr>
      <vt:lpstr>I2SL Activities</vt:lpstr>
      <vt:lpstr>I2SL Chapters [Customize for chapter]</vt:lpstr>
      <vt:lpstr>Annual Conference &amp; Technology Fair</vt:lpstr>
      <vt:lpstr>I2SL Education Month</vt:lpstr>
      <vt:lpstr>I2SL Labs2Zero Program</vt:lpstr>
      <vt:lpstr>I2SL Laboratory Benchmarking Tool</vt:lpstr>
      <vt:lpstr>AIM Report: https:/lbt.i2sl.org/aim-report</vt:lpstr>
      <vt:lpstr>Circular Economy for Labs Community of Practice</vt:lpstr>
      <vt:lpstr>Free Lab Challenges and Campaigns</vt:lpstr>
      <vt:lpstr>Find Chapter Resources at www.i2sl.org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Deena Roberson</dc:creator>
  <cp:lastModifiedBy>Stephanie Walton</cp:lastModifiedBy>
  <cp:revision>28</cp:revision>
  <cp:lastPrinted>2023-12-15T17:06:10Z</cp:lastPrinted>
  <dcterms:created xsi:type="dcterms:W3CDTF">2023-08-16T14:42:50Z</dcterms:created>
  <dcterms:modified xsi:type="dcterms:W3CDTF">2025-09-30T18:35:51Z</dcterms:modified>
</cp:coreProperties>
</file>