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0058400" cy="15544800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4F6"/>
    <a:srgbClr val="302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18"/>
  </p:normalViewPr>
  <p:slideViewPr>
    <p:cSldViewPr snapToGrid="0">
      <p:cViewPr varScale="1">
        <p:scale>
          <a:sx n="51" d="100"/>
          <a:sy n="51" d="100"/>
        </p:scale>
        <p:origin x="325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544023"/>
            <a:ext cx="8549640" cy="5411893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8164619"/>
            <a:ext cx="7543800" cy="3753061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718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857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827617"/>
            <a:ext cx="2168843" cy="131734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827617"/>
            <a:ext cx="6380798" cy="131734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22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911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3875409"/>
            <a:ext cx="8675370" cy="646620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10402786"/>
            <a:ext cx="8675370" cy="3400424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>
                    <a:tint val="82000"/>
                  </a:schemeClr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82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82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15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490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827620"/>
            <a:ext cx="8675370" cy="30046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3810636"/>
            <a:ext cx="4255174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5678170"/>
            <a:ext cx="4255174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3810636"/>
            <a:ext cx="4276130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5678170"/>
            <a:ext cx="4276130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315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15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968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2238167"/>
            <a:ext cx="5092065" cy="11046883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21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2238167"/>
            <a:ext cx="5092065" cy="11046883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65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827620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4138083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14407730"/>
            <a:ext cx="339471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025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D916FD3-782F-B829-9110-FE9B25E416CE}"/>
              </a:ext>
            </a:extLst>
          </p:cNvPr>
          <p:cNvSpPr txBox="1"/>
          <p:nvPr/>
        </p:nvSpPr>
        <p:spPr>
          <a:xfrm>
            <a:off x="1120302" y="4640694"/>
            <a:ext cx="8317612" cy="3339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lvl="1">
              <a:buClr>
                <a:srgbClr val="2EB558"/>
              </a:buClr>
              <a:buSzPct val="125000"/>
            </a:pPr>
            <a:r>
              <a:rPr lang="en-US" sz="2300" kern="100" dirty="0">
                <a:solidFill>
                  <a:srgbClr val="302E77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Inventory, consolidate, and properly store lab supplies</a:t>
            </a:r>
          </a:p>
          <a:p>
            <a:pPr marL="685800" lvl="1">
              <a:buClr>
                <a:srgbClr val="2EB558"/>
              </a:buClr>
              <a:buSzPct val="125000"/>
            </a:pPr>
            <a:endParaRPr lang="en-US" sz="1600" kern="100" dirty="0">
              <a:solidFill>
                <a:srgbClr val="302E77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685800" lvl="1">
              <a:buClr>
                <a:srgbClr val="2EB558"/>
              </a:buClr>
              <a:buSzPct val="125000"/>
            </a:pPr>
            <a:endParaRPr lang="en-US" sz="2300" kern="100" dirty="0">
              <a:solidFill>
                <a:srgbClr val="302E77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685800" lvl="1">
              <a:buClr>
                <a:srgbClr val="2EB558"/>
              </a:buClr>
              <a:buSzPct val="125000"/>
            </a:pPr>
            <a:r>
              <a:rPr lang="en-US" sz="2300" kern="100" dirty="0">
                <a:solidFill>
                  <a:srgbClr val="302E77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Dispose of (or reuse) excess chemicals safely </a:t>
            </a:r>
          </a:p>
          <a:p>
            <a:pPr marL="685800" lvl="1">
              <a:buClr>
                <a:srgbClr val="2EB558"/>
              </a:buClr>
              <a:buSzPct val="125000"/>
            </a:pPr>
            <a:endParaRPr lang="en-US" sz="2300" kern="100" dirty="0">
              <a:solidFill>
                <a:srgbClr val="302E77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685800" lvl="1">
              <a:buClr>
                <a:srgbClr val="2EB558"/>
              </a:buClr>
              <a:buSzPct val="125000"/>
            </a:pPr>
            <a:endParaRPr lang="en-US" sz="800" kern="100" dirty="0">
              <a:solidFill>
                <a:srgbClr val="302E77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685800" lvl="1">
              <a:buClr>
                <a:srgbClr val="2EB558"/>
              </a:buClr>
              <a:buSzPct val="125000"/>
            </a:pPr>
            <a:r>
              <a:rPr lang="en-US" sz="2300" kern="100" dirty="0">
                <a:solidFill>
                  <a:srgbClr val="302E77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Repurpose old or unwanted equipment where needed and optimize storage and space for better research efficiency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0752DD-7350-658D-8AA2-6189E6EDFDDC}"/>
              </a:ext>
            </a:extLst>
          </p:cNvPr>
          <p:cNvSpPr/>
          <p:nvPr/>
        </p:nvSpPr>
        <p:spPr>
          <a:xfrm>
            <a:off x="0" y="8201150"/>
            <a:ext cx="10058400" cy="4696703"/>
          </a:xfrm>
          <a:prstGeom prst="rect">
            <a:avLst/>
          </a:prstGeom>
          <a:solidFill>
            <a:srgbClr val="D0E4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3976FC-295F-5101-A163-DCF39E7C8917}"/>
              </a:ext>
            </a:extLst>
          </p:cNvPr>
          <p:cNvSpPr txBox="1"/>
          <p:nvPr/>
        </p:nvSpPr>
        <p:spPr>
          <a:xfrm>
            <a:off x="541421" y="1920182"/>
            <a:ext cx="8975558" cy="2930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</a:pPr>
            <a:r>
              <a:rPr lang="en-US" kern="100" dirty="0">
                <a:solidFill>
                  <a:srgbClr val="302E77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It’s time to make the most of our research space with a spring cleaning! Cleaning out unused equipment or outdated materials frees up space in the lab, supports our waste diversion goals, and benefits other researchers in need of supplies. Join the [Organization] Green Labs program and make the commitment to keeping our laboratory spaces clean and efficient. </a:t>
            </a:r>
          </a:p>
          <a:p>
            <a:pPr>
              <a:lnSpc>
                <a:spcPct val="107000"/>
              </a:lnSpc>
            </a:pPr>
            <a:endParaRPr lang="en-US" kern="100" dirty="0">
              <a:solidFill>
                <a:srgbClr val="302E77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en-US" sz="2400" b="1" kern="100" dirty="0">
                <a:solidFill>
                  <a:srgbClr val="302E77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Why conduct a lab clean out and space assessment?</a:t>
            </a:r>
          </a:p>
          <a:p>
            <a:pPr>
              <a:lnSpc>
                <a:spcPct val="107000"/>
              </a:lnSpc>
            </a:pPr>
            <a:endParaRPr lang="en-US" kern="100" dirty="0">
              <a:solidFill>
                <a:srgbClr val="302E77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A2CC20-88D4-044D-C46F-FA286EBC0C2B}"/>
              </a:ext>
            </a:extLst>
          </p:cNvPr>
          <p:cNvSpPr txBox="1"/>
          <p:nvPr/>
        </p:nvSpPr>
        <p:spPr>
          <a:xfrm>
            <a:off x="541421" y="8430216"/>
            <a:ext cx="5623029" cy="4344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 sz="1400" kern="100">
                <a:solidFill>
                  <a:srgbClr val="302E7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defRPr>
            </a:lvl1pPr>
            <a:lvl2pPr marL="742950" lvl="1" indent="-285750">
              <a:lnSpc>
                <a:spcPct val="107000"/>
              </a:lnSpc>
              <a:buClr>
                <a:srgbClr val="2EB558"/>
              </a:buClr>
              <a:buSzPct val="125000"/>
              <a:buFont typeface="Arial" panose="020B0604020202020204" pitchFamily="34" charset="0"/>
              <a:buChar char="•"/>
              <a:defRPr sz="1400" kern="100">
                <a:solidFill>
                  <a:srgbClr val="302E7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defRPr>
            </a:lvl2pPr>
          </a:lstStyle>
          <a:p>
            <a:r>
              <a:rPr lang="en-US" sz="2000" b="1" dirty="0"/>
              <a:t>Dates: </a:t>
            </a:r>
            <a:r>
              <a:rPr lang="en-US" sz="2000" dirty="0"/>
              <a:t>[Insert timeframe]</a:t>
            </a:r>
          </a:p>
          <a:p>
            <a:r>
              <a:rPr lang="en-US" sz="2000" dirty="0"/>
              <a:t> </a:t>
            </a:r>
          </a:p>
          <a:p>
            <a:r>
              <a:rPr lang="en-US" sz="2000" b="1" dirty="0"/>
              <a:t>Who Can Participate: </a:t>
            </a:r>
            <a:r>
              <a:rPr lang="en-US" sz="2000" dirty="0"/>
              <a:t>[Insert lab types, employees, students, and/or champions]</a:t>
            </a:r>
          </a:p>
          <a:p>
            <a:r>
              <a:rPr lang="en-US" sz="2000" dirty="0"/>
              <a:t> </a:t>
            </a:r>
          </a:p>
          <a:p>
            <a:r>
              <a:rPr lang="en-US" sz="2000" b="1" dirty="0"/>
              <a:t>How to Participate: </a:t>
            </a:r>
            <a:r>
              <a:rPr lang="en-US" sz="2000" dirty="0"/>
              <a:t>[Insert details, QR code or URL to resource materials or checklist]</a:t>
            </a:r>
          </a:p>
          <a:p>
            <a:endParaRPr lang="en-US" sz="2000" dirty="0"/>
          </a:p>
          <a:p>
            <a:r>
              <a:rPr lang="en-US" sz="2000" b="1" dirty="0"/>
              <a:t>Questions? </a:t>
            </a:r>
            <a:r>
              <a:rPr lang="en-US" sz="2000" dirty="0"/>
              <a:t>Contact [Insert email or phone number], or visit [Green Labs program, EHS, or other] for more information on how to participate.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F3BF7A-E0F9-0261-388B-2F4B57777329}"/>
              </a:ext>
            </a:extLst>
          </p:cNvPr>
          <p:cNvSpPr txBox="1"/>
          <p:nvPr/>
        </p:nvSpPr>
        <p:spPr>
          <a:xfrm>
            <a:off x="5259326" y="13936300"/>
            <a:ext cx="3886200" cy="392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000" b="1" kern="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Insert URL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C65762-8DDC-1CA2-6F42-9B6CA7DF38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9372" y="4549743"/>
            <a:ext cx="1045027" cy="10450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F20641-1181-40DB-AB1E-75A422FB823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39372" y="6808139"/>
            <a:ext cx="1045027" cy="10450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950221-EA0E-329A-16DE-C01C3D7DAF0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39372" y="5678941"/>
            <a:ext cx="1045027" cy="1045027"/>
          </a:xfrm>
          <a:prstGeom prst="rect">
            <a:avLst/>
          </a:prstGeom>
        </p:spPr>
      </p:pic>
      <p:pic>
        <p:nvPicPr>
          <p:cNvPr id="5" name="Picture 4" descr="A room with white cabinets and wooden cabinets&#10;&#10;Description automatically generated with medium confidence">
            <a:extLst>
              <a:ext uri="{FF2B5EF4-FFF2-40B4-BE49-F238E27FC236}">
                <a16:creationId xmlns:a16="http://schemas.microsoft.com/office/drawing/2014/main" id="{0FCB4F4D-BB02-B13C-CEBE-1320DAB50AA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4450" y="7874940"/>
            <a:ext cx="3531516" cy="3531516"/>
          </a:xfrm>
          <a:prstGeom prst="ellipse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687D8F-75DB-6607-561A-2365A874E36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2426" y="10631871"/>
            <a:ext cx="2783576" cy="2783576"/>
          </a:xfrm>
          <a:prstGeom prst="ellipse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0D7850-5C51-98C7-B557-A9E0984D8CC4}"/>
              </a:ext>
            </a:extLst>
          </p:cNvPr>
          <p:cNvSpPr txBox="1"/>
          <p:nvPr/>
        </p:nvSpPr>
        <p:spPr>
          <a:xfrm>
            <a:off x="680955" y="203552"/>
            <a:ext cx="86964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 Improve Our Research Space With a Lab Clean-Out</a:t>
            </a:r>
          </a:p>
        </p:txBody>
      </p:sp>
    </p:spTree>
    <p:extLst>
      <p:ext uri="{BB962C8B-B14F-4D97-AF65-F5344CB8AC3E}">
        <p14:creationId xmlns:p14="http://schemas.microsoft.com/office/powerpoint/2010/main" val="452040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195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Verdana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Deena Roberson</dc:creator>
  <cp:lastModifiedBy>Deena Roberson</cp:lastModifiedBy>
  <cp:revision>11</cp:revision>
  <cp:lastPrinted>2024-05-14T17:40:29Z</cp:lastPrinted>
  <dcterms:created xsi:type="dcterms:W3CDTF">2024-05-13T16:33:28Z</dcterms:created>
  <dcterms:modified xsi:type="dcterms:W3CDTF">2024-05-17T16:04:59Z</dcterms:modified>
</cp:coreProperties>
</file>